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diagrams/data1.xml" ContentType="application/vnd.openxmlformats-officedocument.drawingml.diagramData+xml"/>
  <Override PartName="/ppt/diagrams/data2.xml" ContentType="application/vnd.openxmlformats-officedocument.drawingml.diagramData+xml"/>
  <Override PartName="/ppt/presentation.xml" ContentType="application/vnd.openxmlformats-officedocument.presentationml.presentation.main+xml"/>
  <Override PartName="/ppt/slides/slide50.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57.xml" ContentType="application/vnd.openxmlformats-officedocument.presentationml.slide+xml"/>
  <Override PartName="/ppt/slides/slide56.xml" ContentType="application/vnd.openxmlformats-officedocument.presentationml.slide+xml"/>
  <Override PartName="/ppt/slides/slide55.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49.xml" ContentType="application/vnd.openxmlformats-officedocument.presentationml.slide+xml"/>
  <Override PartName="/ppt/slides/slide16.xml" ContentType="application/vnd.openxmlformats-officedocument.presentationml.slide+xml"/>
  <Override PartName="/ppt/slides/slide14.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11.xml" ContentType="application/vnd.openxmlformats-officedocument.presentationml.slideLayout+xml"/>
  <Override PartName="/ppt/notesSlides/notesSlide22.xml" ContentType="application/vnd.openxmlformats-officedocument.presentationml.notesSlide+xml"/>
  <Override PartName="/ppt/notesSlides/notesSlide14.xml" ContentType="application/vnd.openxmlformats-officedocument.presentationml.notesSlide+xml"/>
  <Override PartName="/ppt/notesSlides/notesSlide24.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3.xml" ContentType="application/vnd.openxmlformats-officedocument.presentationml.notesSlide+xml"/>
  <Override PartName="/ppt/notesSlides/notesSlide25.xml" ContentType="application/vnd.openxmlformats-officedocument.presentationml.notesSlide+xml"/>
  <Override PartName="/ppt/diagrams/layout1.xml" ContentType="application/vnd.openxmlformats-officedocument.drawingml.diagramLayout+xml"/>
  <Override PartName="/ppt/theme/themeOverride2.xml" ContentType="application/vnd.openxmlformats-officedocument.themeOverride+xml"/>
  <Override PartName="/ppt/charts/style2.xml" ContentType="application/vnd.ms-office.chartstyle+xml"/>
  <Override PartName="/ppt/charts/colors2.xml" ContentType="application/vnd.ms-office.chartcolorstyle+xml"/>
  <Override PartName="/ppt/charts/chart2.xml" ContentType="application/vnd.openxmlformats-officedocument.drawingml.chart+xml"/>
  <Override PartName="/ppt/theme/theme2.xml" ContentType="application/vnd.openxmlformats-officedocument.theme+xml"/>
  <Override PartName="/ppt/notesMasters/notesMaster1.xml" ContentType="application/vnd.openxmlformats-officedocument.presentationml.notesMaster+xml"/>
  <Override PartName="/ppt/theme/themeOverride5.xml" ContentType="application/vnd.openxmlformats-officedocument.themeOverride+xml"/>
  <Override PartName="/ppt/theme/themeOverride4.xml" ContentType="application/vnd.openxmlformats-officedocument.themeOverride+xml"/>
  <Override PartName="/ppt/theme/theme1.xml" ContentType="application/vnd.openxmlformats-officedocument.theme+xml"/>
  <Override PartName="/ppt/theme/themeOverride3.xml" ContentType="application/vnd.openxmlformats-officedocument.themeOverride+xml"/>
  <Override PartName="/ppt/theme/themeOverride1.xml" ContentType="application/vnd.openxmlformats-officedocument.themeOverride+xml"/>
  <Override PartName="/ppt/charts/colors1.xml" ContentType="application/vnd.ms-office.chartcolorstyle+xml"/>
  <Override PartName="/ppt/charts/style1.xml" ContentType="application/vnd.ms-office.chartstyle+xml"/>
  <Override PartName="/ppt/charts/chart1.xml" ContentType="application/vnd.openxmlformats-officedocument.drawingml.chart+xml"/>
  <Override PartName="/ppt/diagrams/drawing1.xml" ContentType="application/vnd.ms-office.drawingml.diagramDrawing+xml"/>
  <Override PartName="/ppt/diagrams/colors1.xml" ContentType="application/vnd.openxmlformats-officedocument.drawingml.diagramColors+xml"/>
  <Override PartName="/ppt/diagrams/quickStyle1.xml" ContentType="application/vnd.openxmlformats-officedocument.drawingml.diagramStyle+xml"/>
  <Override PartName="/ppt/diagrams/drawing2.xml" ContentType="application/vnd.ms-office.drawingml.diagramDrawing+xml"/>
  <Override PartName="/ppt/diagrams/quickStyle2.xml" ContentType="application/vnd.openxmlformats-officedocument.drawingml.diagramStyle+xml"/>
  <Override PartName="/ppt/diagrams/layout2.xml" ContentType="application/vnd.openxmlformats-officedocument.drawingml.diagramLayout+xml"/>
  <Override PartName="/ppt/diagrams/colors2.xml" ContentType="application/vnd.openxmlformats-officedocument.drawingml.diagramColors+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256" r:id="rId2"/>
    <p:sldId id="257" r:id="rId3"/>
    <p:sldId id="329" r:id="rId4"/>
    <p:sldId id="258" r:id="rId5"/>
    <p:sldId id="259" r:id="rId6"/>
    <p:sldId id="260" r:id="rId7"/>
    <p:sldId id="261" r:id="rId8"/>
    <p:sldId id="262" r:id="rId9"/>
    <p:sldId id="263" r:id="rId10"/>
    <p:sldId id="264" r:id="rId11"/>
    <p:sldId id="288" r:id="rId12"/>
    <p:sldId id="265" r:id="rId13"/>
    <p:sldId id="266" r:id="rId14"/>
    <p:sldId id="267" r:id="rId15"/>
    <p:sldId id="270" r:id="rId16"/>
    <p:sldId id="289" r:id="rId17"/>
    <p:sldId id="271" r:id="rId18"/>
    <p:sldId id="272" r:id="rId19"/>
    <p:sldId id="268" r:id="rId20"/>
    <p:sldId id="269"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7"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6" r:id="rId49"/>
    <p:sldId id="307" r:id="rId50"/>
    <p:sldId id="308" r:id="rId51"/>
    <p:sldId id="309" r:id="rId52"/>
    <p:sldId id="310" r:id="rId53"/>
    <p:sldId id="311" r:id="rId54"/>
    <p:sldId id="312" r:id="rId55"/>
    <p:sldId id="313" r:id="rId56"/>
    <p:sldId id="314" r:id="rId57"/>
    <p:sldId id="327" r:id="rId58"/>
    <p:sldId id="315" r:id="rId59"/>
    <p:sldId id="316" r:id="rId60"/>
    <p:sldId id="317" r:id="rId61"/>
    <p:sldId id="318" r:id="rId62"/>
    <p:sldId id="319" r:id="rId63"/>
    <p:sldId id="320" r:id="rId64"/>
    <p:sldId id="321" r:id="rId65"/>
    <p:sldId id="322" r:id="rId66"/>
    <p:sldId id="323" r:id="rId67"/>
    <p:sldId id="324" r:id="rId68"/>
    <p:sldId id="325" r:id="rId69"/>
    <p:sldId id="286" r:id="rId70"/>
    <p:sldId id="326" r:id="rId71"/>
    <p:sldId id="290"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DF7"/>
    <a:srgbClr val="FFFAEB"/>
    <a:srgbClr val="BDD7EE"/>
    <a:srgbClr val="68A5DD"/>
    <a:srgbClr val="66A3DB"/>
    <a:srgbClr val="5997CE"/>
    <a:srgbClr val="5997D0"/>
    <a:srgbClr val="000F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70" autoAdjust="0"/>
  </p:normalViewPr>
  <p:slideViewPr>
    <p:cSldViewPr snapToGrid="0">
      <p:cViewPr varScale="1">
        <p:scale>
          <a:sx n="85" d="100"/>
          <a:sy n="85" d="100"/>
        </p:scale>
        <p:origin x="518"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79" Type="http://schemas.openxmlformats.org/officeDocument/2006/relationships/customXml" Target="../customXml/item2.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customXml" Target="../customXml/item3.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dmin\Downloads\Gantt_Excel_Pro_Daily_Free.xlsm"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dmin\Downloads\Gantt_Excel_Pro_Daily_Free.xlsm"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BMI  Influences</a:t>
            </a:r>
            <a:r>
              <a:rPr lang="en-US" b="1" baseline="0"/>
              <a:t> Operating Margin</a:t>
            </a:r>
            <a:endParaRPr lang="en-US" b="1"/>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8.5745406824146983E-2"/>
          <c:y val="6.3883806683987687E-2"/>
          <c:w val="0.88369903762029745"/>
          <c:h val="0.55779999646425349"/>
        </c:manualLayout>
      </c:layout>
      <c:bar3DChart>
        <c:barDir val="col"/>
        <c:grouping val="clustered"/>
        <c:varyColors val="0"/>
        <c:ser>
          <c:idx val="0"/>
          <c:order val="0"/>
          <c:spPr>
            <a:solidFill>
              <a:schemeClr val="accent1"/>
            </a:solidFill>
            <a:ln>
              <a:noFill/>
            </a:ln>
            <a:effectLst/>
            <a:sp3d/>
          </c:spPr>
          <c:invertIfNegative val="0"/>
          <c:dLbls>
            <c:dLbl>
              <c:idx val="0"/>
              <c:layout>
                <c:manualLayout>
                  <c:x val="0"/>
                  <c:y val="-4.5390497995821615E-2"/>
                </c:manualLayout>
              </c:layout>
              <c:spPr>
                <a:noFill/>
                <a:ln>
                  <a:noFill/>
                </a:ln>
                <a:effectLst/>
              </c:spPr>
              <c:txPr>
                <a:bodyPr rot="0" spcFirstLastPara="1" vertOverflow="ellipsis" vert="horz" wrap="square" lIns="38100" tIns="19050" rIns="38100" bIns="19050" anchor="ctr" anchorCtr="1">
                  <a:noAutofit/>
                </a:bodyPr>
                <a:lstStyle/>
                <a:p>
                  <a:pPr>
                    <a:defRPr sz="1800" b="1" i="0" u="none" strike="noStrike" kern="1200" baseline="0">
                      <a:solidFill>
                        <a:schemeClr val="accent2">
                          <a:lumMod val="50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5.967623829777436E-2"/>
                      <c:h val="6.7948200030108707E-2"/>
                    </c:manualLayout>
                  </c15:layout>
                </c:ext>
                <c:ext xmlns:c16="http://schemas.microsoft.com/office/drawing/2014/chart" uri="{C3380CC4-5D6E-409C-BE32-E72D297353CC}">
                  <c16:uniqueId val="{00000000-C10F-45ED-854D-57693B2BAC48}"/>
                </c:ext>
              </c:extLst>
            </c:dLbl>
            <c:dLbl>
              <c:idx val="1"/>
              <c:layout>
                <c:manualLayout>
                  <c:x val="3.8475975691666185E-2"/>
                  <c:y val="-4.12638724777190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10F-45ED-854D-57693B2BAC48}"/>
                </c:ext>
              </c:extLst>
            </c:dLbl>
            <c:dLbl>
              <c:idx val="2"/>
              <c:layout>
                <c:manualLayout>
                  <c:x val="9.6189939229164231E-3"/>
                  <c:y val="-6.877348181185097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10F-45ED-854D-57693B2BAC48}"/>
                </c:ext>
              </c:extLst>
            </c:dLbl>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accent2">
                        <a:lumMod val="5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[Gantt_Excel_Pro_Daily_Free.xlsm]Sheet1!$A$15:$A$17</c:f>
              <c:strCache>
                <c:ptCount val="3"/>
                <c:pt idx="0">
                  <c:v>Business model innovators</c:v>
                </c:pt>
                <c:pt idx="1">
                  <c:v>Operations innovators</c:v>
                </c:pt>
                <c:pt idx="2">
                  <c:v>Products/services/markets innovators</c:v>
                </c:pt>
              </c:strCache>
            </c:strRef>
          </c:cat>
          <c:val>
            <c:numRef>
              <c:f>[Gantt_Excel_Pro_Daily_Free.xlsm]Sheet1!$B$15:$B$17</c:f>
              <c:numCache>
                <c:formatCode>General</c:formatCode>
                <c:ptCount val="3"/>
                <c:pt idx="0">
                  <c:v>5.2</c:v>
                </c:pt>
                <c:pt idx="1">
                  <c:v>-0.3</c:v>
                </c:pt>
                <c:pt idx="2">
                  <c:v>0.1</c:v>
                </c:pt>
              </c:numCache>
            </c:numRef>
          </c:val>
          <c:extLst>
            <c:ext xmlns:c16="http://schemas.microsoft.com/office/drawing/2014/chart" uri="{C3380CC4-5D6E-409C-BE32-E72D297353CC}">
              <c16:uniqueId val="{00000000-914C-4AE4-888A-288B2EEE244C}"/>
            </c:ext>
          </c:extLst>
        </c:ser>
        <c:dLbls>
          <c:showLegendKey val="0"/>
          <c:showVal val="0"/>
          <c:showCatName val="0"/>
          <c:showSerName val="0"/>
          <c:showPercent val="0"/>
          <c:showBubbleSize val="0"/>
        </c:dLbls>
        <c:gapWidth val="150"/>
        <c:shape val="box"/>
        <c:axId val="1159755648"/>
        <c:axId val="1159756192"/>
        <c:axId val="0"/>
      </c:bar3DChart>
      <c:catAx>
        <c:axId val="115975564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159756192"/>
        <c:crosses val="autoZero"/>
        <c:auto val="1"/>
        <c:lblAlgn val="ctr"/>
        <c:lblOffset val="100"/>
        <c:noMultiLvlLbl val="0"/>
      </c:catAx>
      <c:valAx>
        <c:axId val="11597561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11597556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5227947355920165"/>
          <c:y val="0.18300925925925926"/>
          <c:w val="0.44360742079610843"/>
          <c:h val="0.70959135316418775"/>
        </c:manualLayout>
      </c:layout>
      <c:barChart>
        <c:barDir val="bar"/>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65000"/>
                        <a:lumOff val="3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[Gantt_Excel_Pro_Daily_Free.xlsm]Sheet1!$A$2:$A$7</c:f>
              <c:strCache>
                <c:ptCount val="6"/>
                <c:pt idx="0">
                  <c:v>Share or reduce risk and capital investment</c:v>
                </c:pt>
                <c:pt idx="1">
                  <c:v>Move from fixed to variable cost</c:v>
                </c:pt>
                <c:pt idx="2">
                  <c:v>Rapidly exploit new market/product opportunities</c:v>
                </c:pt>
                <c:pt idx="3">
                  <c:v>Focus and specialisation</c:v>
                </c:pt>
                <c:pt idx="4">
                  <c:v>Strategic flexibility</c:v>
                </c:pt>
                <c:pt idx="5">
                  <c:v>Cost reduction</c:v>
                </c:pt>
              </c:strCache>
            </c:strRef>
          </c:cat>
          <c:val>
            <c:numRef>
              <c:f>[Gantt_Excel_Pro_Daily_Free.xlsm]Sheet1!$B$2:$B$7</c:f>
              <c:numCache>
                <c:formatCode>General</c:formatCode>
                <c:ptCount val="6"/>
                <c:pt idx="0">
                  <c:v>22</c:v>
                </c:pt>
                <c:pt idx="1">
                  <c:v>22</c:v>
                </c:pt>
                <c:pt idx="2">
                  <c:v>42</c:v>
                </c:pt>
                <c:pt idx="3">
                  <c:v>44</c:v>
                </c:pt>
                <c:pt idx="4">
                  <c:v>57</c:v>
                </c:pt>
                <c:pt idx="5">
                  <c:v>58</c:v>
                </c:pt>
              </c:numCache>
            </c:numRef>
          </c:val>
          <c:extLst>
            <c:ext xmlns:c16="http://schemas.microsoft.com/office/drawing/2014/chart" uri="{C3380CC4-5D6E-409C-BE32-E72D297353CC}">
              <c16:uniqueId val="{00000000-CD15-47AA-AE14-BF4FB8F166FC}"/>
            </c:ext>
          </c:extLst>
        </c:ser>
        <c:dLbls>
          <c:showLegendKey val="0"/>
          <c:showVal val="0"/>
          <c:showCatName val="0"/>
          <c:showSerName val="0"/>
          <c:showPercent val="0"/>
          <c:showBubbleSize val="0"/>
        </c:dLbls>
        <c:gapWidth val="115"/>
        <c:overlap val="-20"/>
        <c:axId val="1159755104"/>
        <c:axId val="1159768704"/>
      </c:barChart>
      <c:catAx>
        <c:axId val="1159755104"/>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75000"/>
                    <a:lumOff val="25000"/>
                  </a:schemeClr>
                </a:solidFill>
                <a:latin typeface="+mn-lt"/>
                <a:ea typeface="+mn-ea"/>
                <a:cs typeface="+mn-cs"/>
              </a:defRPr>
            </a:pPr>
            <a:endParaRPr lang="en-US"/>
          </a:p>
        </c:txPr>
        <c:crossAx val="1159768704"/>
        <c:crosses val="autoZero"/>
        <c:auto val="1"/>
        <c:lblAlgn val="r"/>
        <c:lblOffset val="100"/>
        <c:noMultiLvlLbl val="0"/>
      </c:catAx>
      <c:valAx>
        <c:axId val="1159768704"/>
        <c:scaling>
          <c:orientation val="minMax"/>
          <c:max val="6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59755104"/>
        <c:crosses val="autoZero"/>
        <c:crossBetween val="between"/>
      </c:valAx>
      <c:spPr>
        <a:pattFill prst="lgCheck">
          <a:fgClr>
            <a:schemeClr val="bg1">
              <a:lumMod val="75000"/>
            </a:schemeClr>
          </a:fgClr>
          <a:bgClr>
            <a:schemeClr val="bg1"/>
          </a:bgClr>
        </a:patt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3518D2-7646-4FAA-BBC4-98BD75BBCAFD}"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IN"/>
        </a:p>
      </dgm:t>
    </dgm:pt>
    <dgm:pt modelId="{ACE0D157-D2EB-4E26-B9C6-8E06B9C721A0}">
      <dgm:prSet phldrT="[Text]"/>
      <dgm:spPr>
        <a:solidFill>
          <a:srgbClr val="00823B"/>
        </a:solidFill>
        <a:scene3d>
          <a:camera prst="orthographicFront">
            <a:rot lat="0" lon="0" rev="0"/>
          </a:camera>
          <a:lightRig rig="threePt" dir="t"/>
        </a:scene3d>
        <a:sp3d>
          <a:bevelT w="146050"/>
          <a:bevelB w="31750"/>
        </a:sp3d>
      </dgm:spPr>
      <dgm:t>
        <a:bodyPr/>
        <a:lstStyle/>
        <a:p>
          <a:r>
            <a:rPr lang="en-US" b="1" dirty="0" smtClean="0"/>
            <a:t>Innovation</a:t>
          </a:r>
          <a:endParaRPr lang="en-IN" b="1" dirty="0"/>
        </a:p>
      </dgm:t>
    </dgm:pt>
    <dgm:pt modelId="{B9132479-8CA8-4F8A-8644-AC94BEF689AC}" type="parTrans" cxnId="{75A75E50-B393-4175-914F-A9700B468F3F}">
      <dgm:prSet/>
      <dgm:spPr/>
      <dgm:t>
        <a:bodyPr/>
        <a:lstStyle/>
        <a:p>
          <a:endParaRPr lang="en-IN"/>
        </a:p>
      </dgm:t>
    </dgm:pt>
    <dgm:pt modelId="{27FE5FE6-7BA3-439E-8E3F-67877604163D}" type="sibTrans" cxnId="{75A75E50-B393-4175-914F-A9700B468F3F}">
      <dgm:prSet/>
      <dgm:spPr/>
      <dgm:t>
        <a:bodyPr/>
        <a:lstStyle/>
        <a:p>
          <a:endParaRPr lang="en-IN"/>
        </a:p>
      </dgm:t>
    </dgm:pt>
    <dgm:pt modelId="{05C2E8BC-AD9E-4B0D-925E-3B5103CFBEB4}">
      <dgm:prSet phldrT="[Text]"/>
      <dgm:spPr>
        <a:solidFill>
          <a:srgbClr val="0070C0"/>
        </a:solidFill>
        <a:scene3d>
          <a:camera prst="orthographicFront">
            <a:rot lat="0" lon="0" rev="0"/>
          </a:camera>
          <a:lightRig rig="threePt" dir="t"/>
        </a:scene3d>
        <a:sp3d>
          <a:bevelT w="146050"/>
          <a:bevelB w="31750"/>
        </a:sp3d>
      </dgm:spPr>
      <dgm:t>
        <a:bodyPr/>
        <a:lstStyle/>
        <a:p>
          <a:r>
            <a:rPr lang="en-US" b="1" dirty="0" smtClean="0"/>
            <a:t>Technology innovation</a:t>
          </a:r>
          <a:endParaRPr lang="en-IN" b="1" dirty="0"/>
        </a:p>
      </dgm:t>
    </dgm:pt>
    <dgm:pt modelId="{BE17D0A1-7854-4624-A09D-42512D1361C3}" type="parTrans" cxnId="{76FB7E96-AB7C-467E-9C3D-F250E798B92E}">
      <dgm:prSet/>
      <dgm:spPr/>
      <dgm:t>
        <a:bodyPr/>
        <a:lstStyle/>
        <a:p>
          <a:endParaRPr lang="en-IN"/>
        </a:p>
      </dgm:t>
    </dgm:pt>
    <dgm:pt modelId="{C5C2E320-58AD-44D1-9BEB-1209227BDB48}" type="sibTrans" cxnId="{76FB7E96-AB7C-467E-9C3D-F250E798B92E}">
      <dgm:prSet/>
      <dgm:spPr/>
      <dgm:t>
        <a:bodyPr/>
        <a:lstStyle/>
        <a:p>
          <a:endParaRPr lang="en-IN"/>
        </a:p>
      </dgm:t>
    </dgm:pt>
    <dgm:pt modelId="{B0F8B2D0-440D-4DF6-8FF2-56FCD0CE7821}">
      <dgm:prSet phldrT="[Text]"/>
      <dgm:spPr>
        <a:solidFill>
          <a:srgbClr val="0070C0"/>
        </a:solidFill>
        <a:scene3d>
          <a:camera prst="orthographicFront">
            <a:rot lat="0" lon="0" rev="0"/>
          </a:camera>
          <a:lightRig rig="threePt" dir="t"/>
        </a:scene3d>
        <a:sp3d>
          <a:bevelT w="146050"/>
          <a:bevelB w="31750"/>
        </a:sp3d>
      </dgm:spPr>
      <dgm:t>
        <a:bodyPr/>
        <a:lstStyle/>
        <a:p>
          <a:r>
            <a:rPr lang="en-US" b="1" dirty="0" smtClean="0"/>
            <a:t>Business Model Innovation</a:t>
          </a:r>
          <a:endParaRPr lang="en-IN" b="1" dirty="0"/>
        </a:p>
      </dgm:t>
    </dgm:pt>
    <dgm:pt modelId="{5D863C04-2B94-4629-AB2B-66F96E5B7DC9}" type="parTrans" cxnId="{3C1B5DA9-F835-4217-97F9-EAF0AA378924}">
      <dgm:prSet/>
      <dgm:spPr/>
      <dgm:t>
        <a:bodyPr/>
        <a:lstStyle/>
        <a:p>
          <a:endParaRPr lang="en-IN"/>
        </a:p>
      </dgm:t>
    </dgm:pt>
    <dgm:pt modelId="{D2BC79FB-96BD-48D3-B680-8E025CA20F76}" type="sibTrans" cxnId="{3C1B5DA9-F835-4217-97F9-EAF0AA378924}">
      <dgm:prSet/>
      <dgm:spPr/>
      <dgm:t>
        <a:bodyPr/>
        <a:lstStyle/>
        <a:p>
          <a:endParaRPr lang="en-IN"/>
        </a:p>
      </dgm:t>
    </dgm:pt>
    <dgm:pt modelId="{08A2BC16-4A83-437D-9698-12B6F4656CCE}">
      <dgm:prSet phldrT="[Text]"/>
      <dgm:spPr>
        <a:solidFill>
          <a:srgbClr val="0070C0"/>
        </a:solidFill>
        <a:scene3d>
          <a:camera prst="orthographicFront">
            <a:rot lat="0" lon="0" rev="0"/>
          </a:camera>
          <a:lightRig rig="threePt" dir="t"/>
        </a:scene3d>
        <a:sp3d>
          <a:bevelT w="146050"/>
          <a:bevelB w="31750"/>
        </a:sp3d>
      </dgm:spPr>
      <dgm:t>
        <a:bodyPr/>
        <a:lstStyle/>
        <a:p>
          <a:r>
            <a:rPr lang="en-US" b="1" dirty="0" smtClean="0"/>
            <a:t>Government innovation</a:t>
          </a:r>
          <a:endParaRPr lang="en-IN" b="1" dirty="0"/>
        </a:p>
      </dgm:t>
    </dgm:pt>
    <dgm:pt modelId="{E9563699-496A-44BD-900B-E3A413E35B10}" type="parTrans" cxnId="{A1E6F81E-3F24-4A15-8CE4-B3DEA8ECE74F}">
      <dgm:prSet/>
      <dgm:spPr/>
      <dgm:t>
        <a:bodyPr/>
        <a:lstStyle/>
        <a:p>
          <a:endParaRPr lang="en-IN"/>
        </a:p>
      </dgm:t>
    </dgm:pt>
    <dgm:pt modelId="{ABC77C27-ACD4-4A10-B8AD-6E72DA9F0740}" type="sibTrans" cxnId="{A1E6F81E-3F24-4A15-8CE4-B3DEA8ECE74F}">
      <dgm:prSet/>
      <dgm:spPr/>
      <dgm:t>
        <a:bodyPr/>
        <a:lstStyle/>
        <a:p>
          <a:endParaRPr lang="en-IN"/>
        </a:p>
      </dgm:t>
    </dgm:pt>
    <dgm:pt modelId="{24BF6545-D25A-40DD-8BAA-4FD9400E509D}">
      <dgm:prSet phldrT="[Text]"/>
      <dgm:spPr>
        <a:solidFill>
          <a:srgbClr val="0070C0"/>
        </a:solidFill>
        <a:scene3d>
          <a:camera prst="orthographicFront">
            <a:rot lat="0" lon="0" rev="0"/>
          </a:camera>
          <a:lightRig rig="threePt" dir="t"/>
        </a:scene3d>
        <a:sp3d>
          <a:bevelT w="146050"/>
          <a:bevelB w="31750"/>
        </a:sp3d>
      </dgm:spPr>
      <dgm:t>
        <a:bodyPr/>
        <a:lstStyle/>
        <a:p>
          <a:r>
            <a:rPr lang="en-US" b="1" dirty="0" smtClean="0"/>
            <a:t>Innovation systems</a:t>
          </a:r>
          <a:endParaRPr lang="en-IN" b="1" dirty="0"/>
        </a:p>
      </dgm:t>
    </dgm:pt>
    <dgm:pt modelId="{990E8C24-C779-487B-AB6A-AC6DEE31128D}" type="parTrans" cxnId="{BF7794CA-D784-45C0-8B4B-AE7AD747051E}">
      <dgm:prSet/>
      <dgm:spPr/>
      <dgm:t>
        <a:bodyPr/>
        <a:lstStyle/>
        <a:p>
          <a:endParaRPr lang="en-IN"/>
        </a:p>
      </dgm:t>
    </dgm:pt>
    <dgm:pt modelId="{F95FA7DC-A74B-498A-ACFE-5DBFBF07EF62}" type="sibTrans" cxnId="{BF7794CA-D784-45C0-8B4B-AE7AD747051E}">
      <dgm:prSet/>
      <dgm:spPr/>
      <dgm:t>
        <a:bodyPr/>
        <a:lstStyle/>
        <a:p>
          <a:endParaRPr lang="en-IN"/>
        </a:p>
      </dgm:t>
    </dgm:pt>
    <dgm:pt modelId="{10FB67EF-411F-44BC-905B-B602DE550AE4}">
      <dgm:prSet phldrT="[Text]"/>
      <dgm:spPr>
        <a:solidFill>
          <a:srgbClr val="0070C0"/>
        </a:solidFill>
        <a:scene3d>
          <a:camera prst="orthographicFront">
            <a:rot lat="0" lon="0" rev="0"/>
          </a:camera>
          <a:lightRig rig="threePt" dir="t"/>
        </a:scene3d>
        <a:sp3d>
          <a:bevelT w="146050"/>
          <a:bevelB w="31750"/>
        </a:sp3d>
      </dgm:spPr>
      <dgm:t>
        <a:bodyPr/>
        <a:lstStyle/>
        <a:p>
          <a:r>
            <a:rPr lang="en-US" b="1" dirty="0" smtClean="0"/>
            <a:t>Innovation for social benefits</a:t>
          </a:r>
          <a:endParaRPr lang="en-IN" b="1" dirty="0"/>
        </a:p>
      </dgm:t>
    </dgm:pt>
    <dgm:pt modelId="{1FE4BF72-9173-47F3-9049-6818315C63A9}" type="parTrans" cxnId="{CBF61F0A-D93E-45C5-B990-D5E1055E871A}">
      <dgm:prSet/>
      <dgm:spPr/>
      <dgm:t>
        <a:bodyPr/>
        <a:lstStyle/>
        <a:p>
          <a:endParaRPr lang="en-IN"/>
        </a:p>
      </dgm:t>
    </dgm:pt>
    <dgm:pt modelId="{D071042E-E7F1-4B8F-B545-34170C89EB9A}" type="sibTrans" cxnId="{CBF61F0A-D93E-45C5-B990-D5E1055E871A}">
      <dgm:prSet/>
      <dgm:spPr/>
      <dgm:t>
        <a:bodyPr/>
        <a:lstStyle/>
        <a:p>
          <a:endParaRPr lang="en-IN"/>
        </a:p>
      </dgm:t>
    </dgm:pt>
    <dgm:pt modelId="{32584F88-6A36-46DD-B37C-BA89208435A3}" type="pres">
      <dgm:prSet presAssocID="{6A3518D2-7646-4FAA-BBC4-98BD75BBCAFD}" presName="Name0" presStyleCnt="0">
        <dgm:presLayoutVars>
          <dgm:chMax val="1"/>
          <dgm:dir/>
          <dgm:animLvl val="ctr"/>
          <dgm:resizeHandles val="exact"/>
        </dgm:presLayoutVars>
      </dgm:prSet>
      <dgm:spPr/>
      <dgm:t>
        <a:bodyPr/>
        <a:lstStyle/>
        <a:p>
          <a:endParaRPr lang="en-IN"/>
        </a:p>
      </dgm:t>
    </dgm:pt>
    <dgm:pt modelId="{4587DE44-CECF-4318-A70C-8E9AAF29EB91}" type="pres">
      <dgm:prSet presAssocID="{ACE0D157-D2EB-4E26-B9C6-8E06B9C721A0}" presName="centerShape" presStyleLbl="node0" presStyleIdx="0" presStyleCnt="1" custLinFactNeighborX="-1259"/>
      <dgm:spPr/>
      <dgm:t>
        <a:bodyPr/>
        <a:lstStyle/>
        <a:p>
          <a:endParaRPr lang="en-IN"/>
        </a:p>
      </dgm:t>
    </dgm:pt>
    <dgm:pt modelId="{113A7923-DDD6-4B76-A889-E17482F43FD1}" type="pres">
      <dgm:prSet presAssocID="{05C2E8BC-AD9E-4B0D-925E-3B5103CFBEB4}" presName="node" presStyleLbl="node1" presStyleIdx="0" presStyleCnt="5" custRadScaleRad="100032" custRadScaleInc="-6011">
        <dgm:presLayoutVars>
          <dgm:bulletEnabled val="1"/>
        </dgm:presLayoutVars>
      </dgm:prSet>
      <dgm:spPr/>
      <dgm:t>
        <a:bodyPr/>
        <a:lstStyle/>
        <a:p>
          <a:endParaRPr lang="en-IN"/>
        </a:p>
      </dgm:t>
    </dgm:pt>
    <dgm:pt modelId="{2791D8A4-4EA1-4BC2-96A3-F7EE04506642}" type="pres">
      <dgm:prSet presAssocID="{05C2E8BC-AD9E-4B0D-925E-3B5103CFBEB4}" presName="dummy" presStyleCnt="0"/>
      <dgm:spPr/>
    </dgm:pt>
    <dgm:pt modelId="{CE4B651B-94A0-4E66-879F-510584C99A33}" type="pres">
      <dgm:prSet presAssocID="{C5C2E320-58AD-44D1-9BEB-1209227BDB48}" presName="sibTrans" presStyleLbl="sibTrans2D1" presStyleIdx="0" presStyleCnt="5"/>
      <dgm:spPr/>
      <dgm:t>
        <a:bodyPr/>
        <a:lstStyle/>
        <a:p>
          <a:endParaRPr lang="en-IN"/>
        </a:p>
      </dgm:t>
    </dgm:pt>
    <dgm:pt modelId="{64B040F1-2B02-48A2-88FE-51DF312714D7}" type="pres">
      <dgm:prSet presAssocID="{B0F8B2D0-440D-4DF6-8FF2-56FCD0CE7821}" presName="node" presStyleLbl="node1" presStyleIdx="1" presStyleCnt="5" custRadScaleRad="97608" custRadScaleInc="-1903">
        <dgm:presLayoutVars>
          <dgm:bulletEnabled val="1"/>
        </dgm:presLayoutVars>
      </dgm:prSet>
      <dgm:spPr/>
      <dgm:t>
        <a:bodyPr/>
        <a:lstStyle/>
        <a:p>
          <a:endParaRPr lang="en-IN"/>
        </a:p>
      </dgm:t>
    </dgm:pt>
    <dgm:pt modelId="{D5621023-F829-4389-B0B3-D3C5CA01D1CE}" type="pres">
      <dgm:prSet presAssocID="{B0F8B2D0-440D-4DF6-8FF2-56FCD0CE7821}" presName="dummy" presStyleCnt="0"/>
      <dgm:spPr/>
    </dgm:pt>
    <dgm:pt modelId="{22731A0F-4AC4-416C-88B6-0B0422D0E0F7}" type="pres">
      <dgm:prSet presAssocID="{D2BC79FB-96BD-48D3-B680-8E025CA20F76}" presName="sibTrans" presStyleLbl="sibTrans2D1" presStyleIdx="1" presStyleCnt="5"/>
      <dgm:spPr/>
      <dgm:t>
        <a:bodyPr/>
        <a:lstStyle/>
        <a:p>
          <a:endParaRPr lang="en-IN"/>
        </a:p>
      </dgm:t>
    </dgm:pt>
    <dgm:pt modelId="{B51ADF52-E6FA-4393-B08C-F737E68691FF}" type="pres">
      <dgm:prSet presAssocID="{08A2BC16-4A83-437D-9698-12B6F4656CCE}" presName="node" presStyleLbl="node1" presStyleIdx="2" presStyleCnt="5" custRadScaleRad="98541" custRadScaleInc="4936">
        <dgm:presLayoutVars>
          <dgm:bulletEnabled val="1"/>
        </dgm:presLayoutVars>
      </dgm:prSet>
      <dgm:spPr/>
      <dgm:t>
        <a:bodyPr/>
        <a:lstStyle/>
        <a:p>
          <a:endParaRPr lang="en-IN"/>
        </a:p>
      </dgm:t>
    </dgm:pt>
    <dgm:pt modelId="{409C5495-ABC6-4A3A-8A17-D6751D1C744E}" type="pres">
      <dgm:prSet presAssocID="{08A2BC16-4A83-437D-9698-12B6F4656CCE}" presName="dummy" presStyleCnt="0"/>
      <dgm:spPr/>
    </dgm:pt>
    <dgm:pt modelId="{C462F230-896E-4BBC-818E-C82F7C5BBA3E}" type="pres">
      <dgm:prSet presAssocID="{ABC77C27-ACD4-4A10-B8AD-6E72DA9F0740}" presName="sibTrans" presStyleLbl="sibTrans2D1" presStyleIdx="2" presStyleCnt="5"/>
      <dgm:spPr/>
      <dgm:t>
        <a:bodyPr/>
        <a:lstStyle/>
        <a:p>
          <a:endParaRPr lang="en-IN"/>
        </a:p>
      </dgm:t>
    </dgm:pt>
    <dgm:pt modelId="{DC747376-5C9E-4995-9339-D089CE0F51F0}" type="pres">
      <dgm:prSet presAssocID="{24BF6545-D25A-40DD-8BAA-4FD9400E509D}" presName="node" presStyleLbl="node1" presStyleIdx="3" presStyleCnt="5">
        <dgm:presLayoutVars>
          <dgm:bulletEnabled val="1"/>
        </dgm:presLayoutVars>
      </dgm:prSet>
      <dgm:spPr/>
      <dgm:t>
        <a:bodyPr/>
        <a:lstStyle/>
        <a:p>
          <a:endParaRPr lang="en-IN"/>
        </a:p>
      </dgm:t>
    </dgm:pt>
    <dgm:pt modelId="{3F49A6DA-0F08-4172-AF08-226F29C8A560}" type="pres">
      <dgm:prSet presAssocID="{24BF6545-D25A-40DD-8BAA-4FD9400E509D}" presName="dummy" presStyleCnt="0"/>
      <dgm:spPr/>
    </dgm:pt>
    <dgm:pt modelId="{1D6DF1BD-1847-4DC1-A85D-6A69D51413A4}" type="pres">
      <dgm:prSet presAssocID="{F95FA7DC-A74B-498A-ACFE-5DBFBF07EF62}" presName="sibTrans" presStyleLbl="sibTrans2D1" presStyleIdx="3" presStyleCnt="5"/>
      <dgm:spPr/>
      <dgm:t>
        <a:bodyPr/>
        <a:lstStyle/>
        <a:p>
          <a:endParaRPr lang="en-IN"/>
        </a:p>
      </dgm:t>
    </dgm:pt>
    <dgm:pt modelId="{9294BDEF-F9B1-45D8-AED4-8A43CD24603B}" type="pres">
      <dgm:prSet presAssocID="{10FB67EF-411F-44BC-905B-B602DE550AE4}" presName="node" presStyleLbl="node1" presStyleIdx="4" presStyleCnt="5" custRadScaleRad="102398" custRadScaleInc="-1814">
        <dgm:presLayoutVars>
          <dgm:bulletEnabled val="1"/>
        </dgm:presLayoutVars>
      </dgm:prSet>
      <dgm:spPr/>
      <dgm:t>
        <a:bodyPr/>
        <a:lstStyle/>
        <a:p>
          <a:endParaRPr lang="en-IN"/>
        </a:p>
      </dgm:t>
    </dgm:pt>
    <dgm:pt modelId="{389CBF1F-5046-479E-8FEC-51BD61D97A44}" type="pres">
      <dgm:prSet presAssocID="{10FB67EF-411F-44BC-905B-B602DE550AE4}" presName="dummy" presStyleCnt="0"/>
      <dgm:spPr/>
    </dgm:pt>
    <dgm:pt modelId="{B219A7A7-91F0-470A-A541-050E478888E9}" type="pres">
      <dgm:prSet presAssocID="{D071042E-E7F1-4B8F-B545-34170C89EB9A}" presName="sibTrans" presStyleLbl="sibTrans2D1" presStyleIdx="4" presStyleCnt="5"/>
      <dgm:spPr/>
      <dgm:t>
        <a:bodyPr/>
        <a:lstStyle/>
        <a:p>
          <a:endParaRPr lang="en-IN"/>
        </a:p>
      </dgm:t>
    </dgm:pt>
  </dgm:ptLst>
  <dgm:cxnLst>
    <dgm:cxn modelId="{76FB7E96-AB7C-467E-9C3D-F250E798B92E}" srcId="{ACE0D157-D2EB-4E26-B9C6-8E06B9C721A0}" destId="{05C2E8BC-AD9E-4B0D-925E-3B5103CFBEB4}" srcOrd="0" destOrd="0" parTransId="{BE17D0A1-7854-4624-A09D-42512D1361C3}" sibTransId="{C5C2E320-58AD-44D1-9BEB-1209227BDB48}"/>
    <dgm:cxn modelId="{B43C64C8-5BAF-437D-BFC2-4B5649334559}" type="presOf" srcId="{D071042E-E7F1-4B8F-B545-34170C89EB9A}" destId="{B219A7A7-91F0-470A-A541-050E478888E9}" srcOrd="0" destOrd="0" presId="urn:microsoft.com/office/officeart/2005/8/layout/radial6"/>
    <dgm:cxn modelId="{75A75E50-B393-4175-914F-A9700B468F3F}" srcId="{6A3518D2-7646-4FAA-BBC4-98BD75BBCAFD}" destId="{ACE0D157-D2EB-4E26-B9C6-8E06B9C721A0}" srcOrd="0" destOrd="0" parTransId="{B9132479-8CA8-4F8A-8644-AC94BEF689AC}" sibTransId="{27FE5FE6-7BA3-439E-8E3F-67877604163D}"/>
    <dgm:cxn modelId="{9021C6B5-1AE1-40C0-BF14-4419DDC5A5C7}" type="presOf" srcId="{ACE0D157-D2EB-4E26-B9C6-8E06B9C721A0}" destId="{4587DE44-CECF-4318-A70C-8E9AAF29EB91}" srcOrd="0" destOrd="0" presId="urn:microsoft.com/office/officeart/2005/8/layout/radial6"/>
    <dgm:cxn modelId="{AF9B645B-D4A1-43EC-AE23-501FEEBC97CB}" type="presOf" srcId="{F95FA7DC-A74B-498A-ACFE-5DBFBF07EF62}" destId="{1D6DF1BD-1847-4DC1-A85D-6A69D51413A4}" srcOrd="0" destOrd="0" presId="urn:microsoft.com/office/officeart/2005/8/layout/radial6"/>
    <dgm:cxn modelId="{BF7794CA-D784-45C0-8B4B-AE7AD747051E}" srcId="{ACE0D157-D2EB-4E26-B9C6-8E06B9C721A0}" destId="{24BF6545-D25A-40DD-8BAA-4FD9400E509D}" srcOrd="3" destOrd="0" parTransId="{990E8C24-C779-487B-AB6A-AC6DEE31128D}" sibTransId="{F95FA7DC-A74B-498A-ACFE-5DBFBF07EF62}"/>
    <dgm:cxn modelId="{1770FA51-4965-4CC8-986C-CE59542AD75B}" type="presOf" srcId="{C5C2E320-58AD-44D1-9BEB-1209227BDB48}" destId="{CE4B651B-94A0-4E66-879F-510584C99A33}" srcOrd="0" destOrd="0" presId="urn:microsoft.com/office/officeart/2005/8/layout/radial6"/>
    <dgm:cxn modelId="{C18CAEBC-6D22-46F1-BFDF-A509B4680D4A}" type="presOf" srcId="{24BF6545-D25A-40DD-8BAA-4FD9400E509D}" destId="{DC747376-5C9E-4995-9339-D089CE0F51F0}" srcOrd="0" destOrd="0" presId="urn:microsoft.com/office/officeart/2005/8/layout/radial6"/>
    <dgm:cxn modelId="{4807FE02-5DBF-4279-9F81-B946E52CF17E}" type="presOf" srcId="{05C2E8BC-AD9E-4B0D-925E-3B5103CFBEB4}" destId="{113A7923-DDD6-4B76-A889-E17482F43FD1}" srcOrd="0" destOrd="0" presId="urn:microsoft.com/office/officeart/2005/8/layout/radial6"/>
    <dgm:cxn modelId="{A1E6F81E-3F24-4A15-8CE4-B3DEA8ECE74F}" srcId="{ACE0D157-D2EB-4E26-B9C6-8E06B9C721A0}" destId="{08A2BC16-4A83-437D-9698-12B6F4656CCE}" srcOrd="2" destOrd="0" parTransId="{E9563699-496A-44BD-900B-E3A413E35B10}" sibTransId="{ABC77C27-ACD4-4A10-B8AD-6E72DA9F0740}"/>
    <dgm:cxn modelId="{93B9BEF1-1EC0-4D8E-A106-852044AA9C99}" type="presOf" srcId="{10FB67EF-411F-44BC-905B-B602DE550AE4}" destId="{9294BDEF-F9B1-45D8-AED4-8A43CD24603B}" srcOrd="0" destOrd="0" presId="urn:microsoft.com/office/officeart/2005/8/layout/radial6"/>
    <dgm:cxn modelId="{87DC7473-7DD7-4455-9E3F-F6CBC121320B}" type="presOf" srcId="{ABC77C27-ACD4-4A10-B8AD-6E72DA9F0740}" destId="{C462F230-896E-4BBC-818E-C82F7C5BBA3E}" srcOrd="0" destOrd="0" presId="urn:microsoft.com/office/officeart/2005/8/layout/radial6"/>
    <dgm:cxn modelId="{D53F6CED-135C-422E-ABE2-D3E6F82D6EFA}" type="presOf" srcId="{B0F8B2D0-440D-4DF6-8FF2-56FCD0CE7821}" destId="{64B040F1-2B02-48A2-88FE-51DF312714D7}" srcOrd="0" destOrd="0" presId="urn:microsoft.com/office/officeart/2005/8/layout/radial6"/>
    <dgm:cxn modelId="{74FAF3BE-FF48-45D7-8C15-DEFD7AD520D8}" type="presOf" srcId="{08A2BC16-4A83-437D-9698-12B6F4656CCE}" destId="{B51ADF52-E6FA-4393-B08C-F737E68691FF}" srcOrd="0" destOrd="0" presId="urn:microsoft.com/office/officeart/2005/8/layout/radial6"/>
    <dgm:cxn modelId="{36DB092A-A5D0-4D25-90A9-57DDD1F2AABC}" type="presOf" srcId="{D2BC79FB-96BD-48D3-B680-8E025CA20F76}" destId="{22731A0F-4AC4-416C-88B6-0B0422D0E0F7}" srcOrd="0" destOrd="0" presId="urn:microsoft.com/office/officeart/2005/8/layout/radial6"/>
    <dgm:cxn modelId="{CBF61F0A-D93E-45C5-B990-D5E1055E871A}" srcId="{ACE0D157-D2EB-4E26-B9C6-8E06B9C721A0}" destId="{10FB67EF-411F-44BC-905B-B602DE550AE4}" srcOrd="4" destOrd="0" parTransId="{1FE4BF72-9173-47F3-9049-6818315C63A9}" sibTransId="{D071042E-E7F1-4B8F-B545-34170C89EB9A}"/>
    <dgm:cxn modelId="{C1B1AA38-871A-4916-9B0A-DFF16206C720}" type="presOf" srcId="{6A3518D2-7646-4FAA-BBC4-98BD75BBCAFD}" destId="{32584F88-6A36-46DD-B37C-BA89208435A3}" srcOrd="0" destOrd="0" presId="urn:microsoft.com/office/officeart/2005/8/layout/radial6"/>
    <dgm:cxn modelId="{3C1B5DA9-F835-4217-97F9-EAF0AA378924}" srcId="{ACE0D157-D2EB-4E26-B9C6-8E06B9C721A0}" destId="{B0F8B2D0-440D-4DF6-8FF2-56FCD0CE7821}" srcOrd="1" destOrd="0" parTransId="{5D863C04-2B94-4629-AB2B-66F96E5B7DC9}" sibTransId="{D2BC79FB-96BD-48D3-B680-8E025CA20F76}"/>
    <dgm:cxn modelId="{19991B08-FF61-49AD-BF29-EDE9DE2F57E0}" type="presParOf" srcId="{32584F88-6A36-46DD-B37C-BA89208435A3}" destId="{4587DE44-CECF-4318-A70C-8E9AAF29EB91}" srcOrd="0" destOrd="0" presId="urn:microsoft.com/office/officeart/2005/8/layout/radial6"/>
    <dgm:cxn modelId="{8B216333-5B85-485F-9221-91548204CE32}" type="presParOf" srcId="{32584F88-6A36-46DD-B37C-BA89208435A3}" destId="{113A7923-DDD6-4B76-A889-E17482F43FD1}" srcOrd="1" destOrd="0" presId="urn:microsoft.com/office/officeart/2005/8/layout/radial6"/>
    <dgm:cxn modelId="{B97B604F-79E9-4D57-AC8D-7DF98DA82046}" type="presParOf" srcId="{32584F88-6A36-46DD-B37C-BA89208435A3}" destId="{2791D8A4-4EA1-4BC2-96A3-F7EE04506642}" srcOrd="2" destOrd="0" presId="urn:microsoft.com/office/officeart/2005/8/layout/radial6"/>
    <dgm:cxn modelId="{EAEF3F9A-A464-4EBF-BAE3-B388D985BE4F}" type="presParOf" srcId="{32584F88-6A36-46DD-B37C-BA89208435A3}" destId="{CE4B651B-94A0-4E66-879F-510584C99A33}" srcOrd="3" destOrd="0" presId="urn:microsoft.com/office/officeart/2005/8/layout/radial6"/>
    <dgm:cxn modelId="{8BC4FEFC-20FF-4737-A073-535D670DFB68}" type="presParOf" srcId="{32584F88-6A36-46DD-B37C-BA89208435A3}" destId="{64B040F1-2B02-48A2-88FE-51DF312714D7}" srcOrd="4" destOrd="0" presId="urn:microsoft.com/office/officeart/2005/8/layout/radial6"/>
    <dgm:cxn modelId="{7F6C39ED-8695-4D52-832E-5AA537D2C1F8}" type="presParOf" srcId="{32584F88-6A36-46DD-B37C-BA89208435A3}" destId="{D5621023-F829-4389-B0B3-D3C5CA01D1CE}" srcOrd="5" destOrd="0" presId="urn:microsoft.com/office/officeart/2005/8/layout/radial6"/>
    <dgm:cxn modelId="{75F069F1-0277-4318-87D0-4AC7C3AFC892}" type="presParOf" srcId="{32584F88-6A36-46DD-B37C-BA89208435A3}" destId="{22731A0F-4AC4-416C-88B6-0B0422D0E0F7}" srcOrd="6" destOrd="0" presId="urn:microsoft.com/office/officeart/2005/8/layout/radial6"/>
    <dgm:cxn modelId="{07E542F4-DC1A-494F-94E6-A2B852931A85}" type="presParOf" srcId="{32584F88-6A36-46DD-B37C-BA89208435A3}" destId="{B51ADF52-E6FA-4393-B08C-F737E68691FF}" srcOrd="7" destOrd="0" presId="urn:microsoft.com/office/officeart/2005/8/layout/radial6"/>
    <dgm:cxn modelId="{126F3DDD-51B7-44AA-ABF0-C70F40AA0AEB}" type="presParOf" srcId="{32584F88-6A36-46DD-B37C-BA89208435A3}" destId="{409C5495-ABC6-4A3A-8A17-D6751D1C744E}" srcOrd="8" destOrd="0" presId="urn:microsoft.com/office/officeart/2005/8/layout/radial6"/>
    <dgm:cxn modelId="{70CFE6EB-6412-4724-BC2B-72E684B3D455}" type="presParOf" srcId="{32584F88-6A36-46DD-B37C-BA89208435A3}" destId="{C462F230-896E-4BBC-818E-C82F7C5BBA3E}" srcOrd="9" destOrd="0" presId="urn:microsoft.com/office/officeart/2005/8/layout/radial6"/>
    <dgm:cxn modelId="{9D5906A2-55DF-497E-9D2C-D84B05A8E77D}" type="presParOf" srcId="{32584F88-6A36-46DD-B37C-BA89208435A3}" destId="{DC747376-5C9E-4995-9339-D089CE0F51F0}" srcOrd="10" destOrd="0" presId="urn:microsoft.com/office/officeart/2005/8/layout/radial6"/>
    <dgm:cxn modelId="{A885380C-7093-4ADE-8EE1-D30A39A8DF45}" type="presParOf" srcId="{32584F88-6A36-46DD-B37C-BA89208435A3}" destId="{3F49A6DA-0F08-4172-AF08-226F29C8A560}" srcOrd="11" destOrd="0" presId="urn:microsoft.com/office/officeart/2005/8/layout/radial6"/>
    <dgm:cxn modelId="{FB0327C6-2F93-4DA1-A2F5-AD22128283EF}" type="presParOf" srcId="{32584F88-6A36-46DD-B37C-BA89208435A3}" destId="{1D6DF1BD-1847-4DC1-A85D-6A69D51413A4}" srcOrd="12" destOrd="0" presId="urn:microsoft.com/office/officeart/2005/8/layout/radial6"/>
    <dgm:cxn modelId="{9F27846F-4205-46CD-929E-C23948ABCD76}" type="presParOf" srcId="{32584F88-6A36-46DD-B37C-BA89208435A3}" destId="{9294BDEF-F9B1-45D8-AED4-8A43CD24603B}" srcOrd="13" destOrd="0" presId="urn:microsoft.com/office/officeart/2005/8/layout/radial6"/>
    <dgm:cxn modelId="{D8ACDC45-2774-4D9D-8B52-960F3D1BFD6A}" type="presParOf" srcId="{32584F88-6A36-46DD-B37C-BA89208435A3}" destId="{389CBF1F-5046-479E-8FEC-51BD61D97A44}" srcOrd="14" destOrd="0" presId="urn:microsoft.com/office/officeart/2005/8/layout/radial6"/>
    <dgm:cxn modelId="{A4950056-FCB1-4D85-B059-DDA6C59D125B}" type="presParOf" srcId="{32584F88-6A36-46DD-B37C-BA89208435A3}" destId="{B219A7A7-91F0-470A-A541-050E478888E9}" srcOrd="15" destOrd="0" presId="urn:microsoft.com/office/officeart/2005/8/layout/radial6"/>
  </dgm:cxnLst>
  <dgm:bg>
    <a:effectLst>
      <a:outerShdw blurRad="50800" dist="228600" dir="8100000" sx="96000" sy="96000" algn="tr" rotWithShape="0">
        <a:schemeClr val="tx1">
          <a:lumMod val="50000"/>
          <a:lumOff val="50000"/>
          <a:alpha val="52000"/>
        </a:schemeClr>
      </a:outerShd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1C46989-E0BE-4668-A889-981CE7601089}" type="doc">
      <dgm:prSet loTypeId="urn:microsoft.com/office/officeart/2011/layout/CircleProcess" loCatId="process" qsTypeId="urn:microsoft.com/office/officeart/2005/8/quickstyle/3d2" qsCatId="3D" csTypeId="urn:microsoft.com/office/officeart/2005/8/colors/colorful4" csCatId="colorful" phldr="1"/>
      <dgm:spPr/>
      <dgm:t>
        <a:bodyPr/>
        <a:lstStyle/>
        <a:p>
          <a:endParaRPr lang="en-IN"/>
        </a:p>
      </dgm:t>
    </dgm:pt>
    <dgm:pt modelId="{A3020A20-E788-4117-9C1D-D560B0222CC2}">
      <dgm:prSet phldrT="[Text]" custT="1"/>
      <dgm:spPr/>
      <dgm:t>
        <a:bodyPr/>
        <a:lstStyle/>
        <a:p>
          <a:r>
            <a:rPr lang="en-US" sz="1400" b="1" dirty="0" smtClean="0"/>
            <a:t>Customer wants to know about a product</a:t>
          </a:r>
          <a:endParaRPr lang="en-IN" sz="1400" b="1" dirty="0"/>
        </a:p>
      </dgm:t>
    </dgm:pt>
    <dgm:pt modelId="{25ABC72D-BEB3-4206-B6C9-B3490BD455F0}" type="parTrans" cxnId="{D9BE71D6-F28D-4A5E-A4F7-8973A7E26155}">
      <dgm:prSet/>
      <dgm:spPr/>
      <dgm:t>
        <a:bodyPr/>
        <a:lstStyle/>
        <a:p>
          <a:endParaRPr lang="en-IN" b="1"/>
        </a:p>
      </dgm:t>
    </dgm:pt>
    <dgm:pt modelId="{8A1CC5E6-1C79-4FFD-A1D8-6F6E10DA470C}" type="sibTrans" cxnId="{D9BE71D6-F28D-4A5E-A4F7-8973A7E26155}">
      <dgm:prSet/>
      <dgm:spPr/>
      <dgm:t>
        <a:bodyPr/>
        <a:lstStyle/>
        <a:p>
          <a:endParaRPr lang="en-IN" b="1"/>
        </a:p>
      </dgm:t>
    </dgm:pt>
    <dgm:pt modelId="{C2A60C27-CDC3-44E2-BBCB-AD71DA21FC46}">
      <dgm:prSet phldrT="[Text]" custT="1"/>
      <dgm:spPr/>
      <dgm:t>
        <a:bodyPr/>
        <a:lstStyle/>
        <a:p>
          <a:r>
            <a:rPr lang="en-US" sz="1400" b="1" dirty="0" smtClean="0"/>
            <a:t>Customer gives a missed call using mobile phone to a given number</a:t>
          </a:r>
          <a:endParaRPr lang="en-IN" sz="1400" b="1" dirty="0"/>
        </a:p>
      </dgm:t>
    </dgm:pt>
    <dgm:pt modelId="{1CAD5E12-7104-466D-9407-9BE26EE4AC9A}" type="parTrans" cxnId="{BDE2D2A7-2E2C-461D-B262-1A6758FF36F6}">
      <dgm:prSet/>
      <dgm:spPr/>
      <dgm:t>
        <a:bodyPr/>
        <a:lstStyle/>
        <a:p>
          <a:endParaRPr lang="en-IN" b="1"/>
        </a:p>
      </dgm:t>
    </dgm:pt>
    <dgm:pt modelId="{EEE9C5AF-45A8-4863-A5C4-D8D29487945F}" type="sibTrans" cxnId="{BDE2D2A7-2E2C-461D-B262-1A6758FF36F6}">
      <dgm:prSet/>
      <dgm:spPr/>
      <dgm:t>
        <a:bodyPr/>
        <a:lstStyle/>
        <a:p>
          <a:endParaRPr lang="en-IN" b="1"/>
        </a:p>
      </dgm:t>
    </dgm:pt>
    <dgm:pt modelId="{A3554C42-B299-483B-8B26-DBFECE3F2357}">
      <dgm:prSet phldrT="[Text]" custT="1"/>
      <dgm:spPr/>
      <dgm:t>
        <a:bodyPr/>
        <a:lstStyle/>
        <a:p>
          <a:r>
            <a:rPr lang="en-US" sz="1400" b="1" dirty="0" smtClean="0"/>
            <a:t>The mobile user is now subscribed with the customer service section</a:t>
          </a:r>
          <a:endParaRPr lang="en-IN" sz="1400" b="1" dirty="0"/>
        </a:p>
      </dgm:t>
    </dgm:pt>
    <dgm:pt modelId="{60B7CEC8-F4B2-41CE-B475-5E16A1BC1EFF}" type="parTrans" cxnId="{A8FC3273-CC5E-4C6D-ACC9-8C99C4E60581}">
      <dgm:prSet/>
      <dgm:spPr/>
      <dgm:t>
        <a:bodyPr/>
        <a:lstStyle/>
        <a:p>
          <a:endParaRPr lang="en-IN" b="1"/>
        </a:p>
      </dgm:t>
    </dgm:pt>
    <dgm:pt modelId="{B37E5699-F4B0-4AC4-B829-08341A509064}" type="sibTrans" cxnId="{A8FC3273-CC5E-4C6D-ACC9-8C99C4E60581}">
      <dgm:prSet/>
      <dgm:spPr/>
      <dgm:t>
        <a:bodyPr/>
        <a:lstStyle/>
        <a:p>
          <a:endParaRPr lang="en-IN" b="1"/>
        </a:p>
      </dgm:t>
    </dgm:pt>
    <dgm:pt modelId="{BC23AB4C-2EBE-4D31-AB2A-31442476E3EF}">
      <dgm:prSet phldrT="[Text]" custT="1"/>
      <dgm:spPr/>
      <dgm:t>
        <a:bodyPr/>
        <a:lstStyle/>
        <a:p>
          <a:r>
            <a:rPr lang="en-US" sz="1400" b="1" dirty="0" smtClean="0"/>
            <a:t>The desired information is immediately sent to the inbox</a:t>
          </a:r>
          <a:endParaRPr lang="en-IN" sz="1400" b="1" dirty="0"/>
        </a:p>
      </dgm:t>
    </dgm:pt>
    <dgm:pt modelId="{67086FFB-1A92-406A-9311-A8E7C2A0E819}" type="parTrans" cxnId="{EE529B9A-32BB-4094-BE92-F3225C1927D5}">
      <dgm:prSet/>
      <dgm:spPr/>
      <dgm:t>
        <a:bodyPr/>
        <a:lstStyle/>
        <a:p>
          <a:endParaRPr lang="en-IN" b="1"/>
        </a:p>
      </dgm:t>
    </dgm:pt>
    <dgm:pt modelId="{C7AE694C-C182-4C2B-B09D-CEF5E52D7BC4}" type="sibTrans" cxnId="{EE529B9A-32BB-4094-BE92-F3225C1927D5}">
      <dgm:prSet/>
      <dgm:spPr/>
      <dgm:t>
        <a:bodyPr/>
        <a:lstStyle/>
        <a:p>
          <a:endParaRPr lang="en-IN" b="1"/>
        </a:p>
      </dgm:t>
    </dgm:pt>
    <dgm:pt modelId="{E86408FD-A116-41E1-A71F-A5F787E22273}">
      <dgm:prSet phldrT="[Text]" custT="1"/>
      <dgm:spPr/>
      <dgm:t>
        <a:bodyPr/>
        <a:lstStyle/>
        <a:p>
          <a:r>
            <a:rPr lang="en-US" sz="1400" b="1" dirty="0" smtClean="0"/>
            <a:t>Customer relation is established without spending a single paisa</a:t>
          </a:r>
          <a:endParaRPr lang="en-IN" sz="1400" b="1" dirty="0"/>
        </a:p>
      </dgm:t>
    </dgm:pt>
    <dgm:pt modelId="{441FA0B2-64C6-4F4B-B06D-A5227421EA33}" type="parTrans" cxnId="{58735166-1803-4338-B754-190FF8A10E60}">
      <dgm:prSet/>
      <dgm:spPr/>
      <dgm:t>
        <a:bodyPr/>
        <a:lstStyle/>
        <a:p>
          <a:endParaRPr lang="en-IN" b="1"/>
        </a:p>
      </dgm:t>
    </dgm:pt>
    <dgm:pt modelId="{19679124-2846-4500-A281-99D72F6D6ED5}" type="sibTrans" cxnId="{58735166-1803-4338-B754-190FF8A10E60}">
      <dgm:prSet/>
      <dgm:spPr/>
      <dgm:t>
        <a:bodyPr/>
        <a:lstStyle/>
        <a:p>
          <a:endParaRPr lang="en-IN" b="1"/>
        </a:p>
      </dgm:t>
    </dgm:pt>
    <dgm:pt modelId="{66E63CBF-9A7D-41A8-BEFA-B8195EDF3364}" type="pres">
      <dgm:prSet presAssocID="{E1C46989-E0BE-4668-A889-981CE7601089}" presName="Name0" presStyleCnt="0">
        <dgm:presLayoutVars>
          <dgm:chMax val="11"/>
          <dgm:chPref val="11"/>
          <dgm:dir/>
          <dgm:resizeHandles/>
        </dgm:presLayoutVars>
      </dgm:prSet>
      <dgm:spPr/>
      <dgm:t>
        <a:bodyPr/>
        <a:lstStyle/>
        <a:p>
          <a:endParaRPr lang="en-IN"/>
        </a:p>
      </dgm:t>
    </dgm:pt>
    <dgm:pt modelId="{BAC1B908-B56A-4B7D-B78D-F9D2C3A424B8}" type="pres">
      <dgm:prSet presAssocID="{E86408FD-A116-41E1-A71F-A5F787E22273}" presName="Accent5" presStyleCnt="0"/>
      <dgm:spPr/>
    </dgm:pt>
    <dgm:pt modelId="{74AE077E-0238-4A3D-8871-E6C96C5F0295}" type="pres">
      <dgm:prSet presAssocID="{E86408FD-A116-41E1-A71F-A5F787E22273}" presName="Accent" presStyleLbl="node1" presStyleIdx="0" presStyleCnt="5"/>
      <dgm:spPr>
        <a:solidFill>
          <a:srgbClr val="00B050"/>
        </a:solidFill>
      </dgm:spPr>
    </dgm:pt>
    <dgm:pt modelId="{C78420B9-1FE7-46A8-A4E6-88A5200A6DF7}" type="pres">
      <dgm:prSet presAssocID="{E86408FD-A116-41E1-A71F-A5F787E22273}" presName="ParentBackground5" presStyleCnt="0"/>
      <dgm:spPr/>
    </dgm:pt>
    <dgm:pt modelId="{C8E24EEB-EE75-4DCC-9FB7-16AB8CB7D54E}" type="pres">
      <dgm:prSet presAssocID="{E86408FD-A116-41E1-A71F-A5F787E22273}" presName="ParentBackground" presStyleLbl="fgAcc1" presStyleIdx="0" presStyleCnt="5"/>
      <dgm:spPr/>
      <dgm:t>
        <a:bodyPr/>
        <a:lstStyle/>
        <a:p>
          <a:endParaRPr lang="en-IN"/>
        </a:p>
      </dgm:t>
    </dgm:pt>
    <dgm:pt modelId="{138F68CF-9D97-4913-B245-7385327AE6D3}" type="pres">
      <dgm:prSet presAssocID="{E86408FD-A116-41E1-A71F-A5F787E22273}" presName="Parent5" presStyleLbl="revTx" presStyleIdx="0" presStyleCnt="0">
        <dgm:presLayoutVars>
          <dgm:chMax val="1"/>
          <dgm:chPref val="1"/>
          <dgm:bulletEnabled val="1"/>
        </dgm:presLayoutVars>
      </dgm:prSet>
      <dgm:spPr/>
      <dgm:t>
        <a:bodyPr/>
        <a:lstStyle/>
        <a:p>
          <a:endParaRPr lang="en-IN"/>
        </a:p>
      </dgm:t>
    </dgm:pt>
    <dgm:pt modelId="{927B764C-C3FC-4E68-9F70-81598A0E7BE8}" type="pres">
      <dgm:prSet presAssocID="{BC23AB4C-2EBE-4D31-AB2A-31442476E3EF}" presName="Accent4" presStyleCnt="0"/>
      <dgm:spPr/>
    </dgm:pt>
    <dgm:pt modelId="{E39226FF-5820-4EC0-85E1-4F1D8A8E8F63}" type="pres">
      <dgm:prSet presAssocID="{BC23AB4C-2EBE-4D31-AB2A-31442476E3EF}" presName="Accent" presStyleLbl="node1" presStyleIdx="1" presStyleCnt="5"/>
      <dgm:spPr>
        <a:solidFill>
          <a:schemeClr val="accent6">
            <a:lumMod val="75000"/>
          </a:schemeClr>
        </a:solidFill>
      </dgm:spPr>
    </dgm:pt>
    <dgm:pt modelId="{7013EBF9-06F9-4AF3-847F-B91D0CA53849}" type="pres">
      <dgm:prSet presAssocID="{BC23AB4C-2EBE-4D31-AB2A-31442476E3EF}" presName="ParentBackground4" presStyleCnt="0"/>
      <dgm:spPr/>
    </dgm:pt>
    <dgm:pt modelId="{4F57FEC9-0DDA-4606-B664-A20261F8AAF1}" type="pres">
      <dgm:prSet presAssocID="{BC23AB4C-2EBE-4D31-AB2A-31442476E3EF}" presName="ParentBackground" presStyleLbl="fgAcc1" presStyleIdx="1" presStyleCnt="5"/>
      <dgm:spPr/>
      <dgm:t>
        <a:bodyPr/>
        <a:lstStyle/>
        <a:p>
          <a:endParaRPr lang="en-IN"/>
        </a:p>
      </dgm:t>
    </dgm:pt>
    <dgm:pt modelId="{DCE6AEC5-C03E-4B2E-93B4-33C805FE9963}" type="pres">
      <dgm:prSet presAssocID="{BC23AB4C-2EBE-4D31-AB2A-31442476E3EF}" presName="Parent4" presStyleLbl="revTx" presStyleIdx="0" presStyleCnt="0">
        <dgm:presLayoutVars>
          <dgm:chMax val="1"/>
          <dgm:chPref val="1"/>
          <dgm:bulletEnabled val="1"/>
        </dgm:presLayoutVars>
      </dgm:prSet>
      <dgm:spPr/>
      <dgm:t>
        <a:bodyPr/>
        <a:lstStyle/>
        <a:p>
          <a:endParaRPr lang="en-IN"/>
        </a:p>
      </dgm:t>
    </dgm:pt>
    <dgm:pt modelId="{A2E0A9D0-1004-469C-9326-E3ED4DEE5E9F}" type="pres">
      <dgm:prSet presAssocID="{A3554C42-B299-483B-8B26-DBFECE3F2357}" presName="Accent3" presStyleCnt="0"/>
      <dgm:spPr/>
    </dgm:pt>
    <dgm:pt modelId="{9F82429A-E3FD-485A-90DD-03CCDF1869EE}" type="pres">
      <dgm:prSet presAssocID="{A3554C42-B299-483B-8B26-DBFECE3F2357}" presName="Accent" presStyleLbl="node1" presStyleIdx="2" presStyleCnt="5"/>
      <dgm:spPr>
        <a:solidFill>
          <a:srgbClr val="667B77"/>
        </a:solidFill>
      </dgm:spPr>
    </dgm:pt>
    <dgm:pt modelId="{E8EDCDF2-3D21-40B4-9CE7-DB2FB857EAA1}" type="pres">
      <dgm:prSet presAssocID="{A3554C42-B299-483B-8B26-DBFECE3F2357}" presName="ParentBackground3" presStyleCnt="0"/>
      <dgm:spPr/>
    </dgm:pt>
    <dgm:pt modelId="{1C5AF410-EE2B-4BCA-B8F3-EC1786A0EE1A}" type="pres">
      <dgm:prSet presAssocID="{A3554C42-B299-483B-8B26-DBFECE3F2357}" presName="ParentBackground" presStyleLbl="fgAcc1" presStyleIdx="2" presStyleCnt="5"/>
      <dgm:spPr/>
      <dgm:t>
        <a:bodyPr/>
        <a:lstStyle/>
        <a:p>
          <a:endParaRPr lang="en-IN"/>
        </a:p>
      </dgm:t>
    </dgm:pt>
    <dgm:pt modelId="{0354A1AE-754C-4D0D-9A48-7332EC0316B7}" type="pres">
      <dgm:prSet presAssocID="{A3554C42-B299-483B-8B26-DBFECE3F2357}" presName="Parent3" presStyleLbl="revTx" presStyleIdx="0" presStyleCnt="0">
        <dgm:presLayoutVars>
          <dgm:chMax val="1"/>
          <dgm:chPref val="1"/>
          <dgm:bulletEnabled val="1"/>
        </dgm:presLayoutVars>
      </dgm:prSet>
      <dgm:spPr/>
      <dgm:t>
        <a:bodyPr/>
        <a:lstStyle/>
        <a:p>
          <a:endParaRPr lang="en-IN"/>
        </a:p>
      </dgm:t>
    </dgm:pt>
    <dgm:pt modelId="{A0F30E9A-1C39-4827-82BB-1DE03B91B226}" type="pres">
      <dgm:prSet presAssocID="{C2A60C27-CDC3-44E2-BBCB-AD71DA21FC46}" presName="Accent2" presStyleCnt="0"/>
      <dgm:spPr/>
    </dgm:pt>
    <dgm:pt modelId="{FA77B5CA-6866-44EA-85EC-73A027EA4A5D}" type="pres">
      <dgm:prSet presAssocID="{C2A60C27-CDC3-44E2-BBCB-AD71DA21FC46}" presName="Accent" presStyleLbl="node1" presStyleIdx="3" presStyleCnt="5"/>
      <dgm:spPr>
        <a:solidFill>
          <a:schemeClr val="accent5">
            <a:lumMod val="75000"/>
          </a:schemeClr>
        </a:solidFill>
      </dgm:spPr>
    </dgm:pt>
    <dgm:pt modelId="{CDBBAE9F-4A62-4FBC-BE2D-0C4CB53CEF29}" type="pres">
      <dgm:prSet presAssocID="{C2A60C27-CDC3-44E2-BBCB-AD71DA21FC46}" presName="ParentBackground2" presStyleCnt="0"/>
      <dgm:spPr/>
    </dgm:pt>
    <dgm:pt modelId="{6BA98DF4-431C-4601-B69F-C7D22969E2B9}" type="pres">
      <dgm:prSet presAssocID="{C2A60C27-CDC3-44E2-BBCB-AD71DA21FC46}" presName="ParentBackground" presStyleLbl="fgAcc1" presStyleIdx="3" presStyleCnt="5"/>
      <dgm:spPr/>
      <dgm:t>
        <a:bodyPr/>
        <a:lstStyle/>
        <a:p>
          <a:endParaRPr lang="en-IN"/>
        </a:p>
      </dgm:t>
    </dgm:pt>
    <dgm:pt modelId="{9B9A5E27-42E8-4C35-876A-C58A5292AA3D}" type="pres">
      <dgm:prSet presAssocID="{C2A60C27-CDC3-44E2-BBCB-AD71DA21FC46}" presName="Parent2" presStyleLbl="revTx" presStyleIdx="0" presStyleCnt="0">
        <dgm:presLayoutVars>
          <dgm:chMax val="1"/>
          <dgm:chPref val="1"/>
          <dgm:bulletEnabled val="1"/>
        </dgm:presLayoutVars>
      </dgm:prSet>
      <dgm:spPr/>
      <dgm:t>
        <a:bodyPr/>
        <a:lstStyle/>
        <a:p>
          <a:endParaRPr lang="en-IN"/>
        </a:p>
      </dgm:t>
    </dgm:pt>
    <dgm:pt modelId="{89D27261-0E37-4937-9021-713514E154CE}" type="pres">
      <dgm:prSet presAssocID="{A3020A20-E788-4117-9C1D-D560B0222CC2}" presName="Accent1" presStyleCnt="0"/>
      <dgm:spPr/>
    </dgm:pt>
    <dgm:pt modelId="{903EFFD9-46CA-409A-AE9C-DF47DB791166}" type="pres">
      <dgm:prSet presAssocID="{A3020A20-E788-4117-9C1D-D560B0222CC2}" presName="Accent" presStyleLbl="node1" presStyleIdx="4" presStyleCnt="5" custLinFactNeighborX="-3148"/>
      <dgm:spPr>
        <a:solidFill>
          <a:schemeClr val="accent5">
            <a:lumMod val="50000"/>
          </a:schemeClr>
        </a:solidFill>
      </dgm:spPr>
    </dgm:pt>
    <dgm:pt modelId="{382FADA2-880E-4E1F-A0C2-6A9DB09EF12B}" type="pres">
      <dgm:prSet presAssocID="{A3020A20-E788-4117-9C1D-D560B0222CC2}" presName="ParentBackground1" presStyleCnt="0"/>
      <dgm:spPr/>
    </dgm:pt>
    <dgm:pt modelId="{0A9628F6-AA96-438F-8FA0-5C97BE17AA33}" type="pres">
      <dgm:prSet presAssocID="{A3020A20-E788-4117-9C1D-D560B0222CC2}" presName="ParentBackground" presStyleLbl="fgAcc1" presStyleIdx="4" presStyleCnt="5" custLinFactNeighborX="-3192"/>
      <dgm:spPr/>
      <dgm:t>
        <a:bodyPr/>
        <a:lstStyle/>
        <a:p>
          <a:endParaRPr lang="en-IN"/>
        </a:p>
      </dgm:t>
    </dgm:pt>
    <dgm:pt modelId="{02D02808-D9E1-421F-B50A-529FC229DDE1}" type="pres">
      <dgm:prSet presAssocID="{A3020A20-E788-4117-9C1D-D560B0222CC2}" presName="Parent1" presStyleLbl="revTx" presStyleIdx="0" presStyleCnt="0">
        <dgm:presLayoutVars>
          <dgm:chMax val="1"/>
          <dgm:chPref val="1"/>
          <dgm:bulletEnabled val="1"/>
        </dgm:presLayoutVars>
      </dgm:prSet>
      <dgm:spPr/>
      <dgm:t>
        <a:bodyPr/>
        <a:lstStyle/>
        <a:p>
          <a:endParaRPr lang="en-IN"/>
        </a:p>
      </dgm:t>
    </dgm:pt>
  </dgm:ptLst>
  <dgm:cxnLst>
    <dgm:cxn modelId="{D9BE71D6-F28D-4A5E-A4F7-8973A7E26155}" srcId="{E1C46989-E0BE-4668-A889-981CE7601089}" destId="{A3020A20-E788-4117-9C1D-D560B0222CC2}" srcOrd="0" destOrd="0" parTransId="{25ABC72D-BEB3-4206-B6C9-B3490BD455F0}" sibTransId="{8A1CC5E6-1C79-4FFD-A1D8-6F6E10DA470C}"/>
    <dgm:cxn modelId="{133BB822-5DA2-47CF-97A4-3B6D6D82CB3A}" type="presOf" srcId="{BC23AB4C-2EBE-4D31-AB2A-31442476E3EF}" destId="{4F57FEC9-0DDA-4606-B664-A20261F8AAF1}" srcOrd="0" destOrd="0" presId="urn:microsoft.com/office/officeart/2011/layout/CircleProcess"/>
    <dgm:cxn modelId="{A9B6E7C3-E6C2-40A5-BD5E-02A5812A3B36}" type="presOf" srcId="{BC23AB4C-2EBE-4D31-AB2A-31442476E3EF}" destId="{DCE6AEC5-C03E-4B2E-93B4-33C805FE9963}" srcOrd="1" destOrd="0" presId="urn:microsoft.com/office/officeart/2011/layout/CircleProcess"/>
    <dgm:cxn modelId="{4A3F588F-3655-4226-BB0B-7D9F87B86258}" type="presOf" srcId="{C2A60C27-CDC3-44E2-BBCB-AD71DA21FC46}" destId="{6BA98DF4-431C-4601-B69F-C7D22969E2B9}" srcOrd="0" destOrd="0" presId="urn:microsoft.com/office/officeart/2011/layout/CircleProcess"/>
    <dgm:cxn modelId="{49B41AC2-B420-45D7-BBB4-EBAEA84D0B33}" type="presOf" srcId="{E86408FD-A116-41E1-A71F-A5F787E22273}" destId="{C8E24EEB-EE75-4DCC-9FB7-16AB8CB7D54E}" srcOrd="0" destOrd="0" presId="urn:microsoft.com/office/officeart/2011/layout/CircleProcess"/>
    <dgm:cxn modelId="{A8FC3273-CC5E-4C6D-ACC9-8C99C4E60581}" srcId="{E1C46989-E0BE-4668-A889-981CE7601089}" destId="{A3554C42-B299-483B-8B26-DBFECE3F2357}" srcOrd="2" destOrd="0" parTransId="{60B7CEC8-F4B2-41CE-B475-5E16A1BC1EFF}" sibTransId="{B37E5699-F4B0-4AC4-B829-08341A509064}"/>
    <dgm:cxn modelId="{B6A30617-DDEA-41BE-B6F6-5BD5E94ABD7F}" type="presOf" srcId="{C2A60C27-CDC3-44E2-BBCB-AD71DA21FC46}" destId="{9B9A5E27-42E8-4C35-876A-C58A5292AA3D}" srcOrd="1" destOrd="0" presId="urn:microsoft.com/office/officeart/2011/layout/CircleProcess"/>
    <dgm:cxn modelId="{FCBDC90E-CF9F-4218-A5A4-29606AB43D84}" type="presOf" srcId="{E86408FD-A116-41E1-A71F-A5F787E22273}" destId="{138F68CF-9D97-4913-B245-7385327AE6D3}" srcOrd="1" destOrd="0" presId="urn:microsoft.com/office/officeart/2011/layout/CircleProcess"/>
    <dgm:cxn modelId="{6EB76AD9-B390-4C69-81A7-541FA78E0EC2}" type="presOf" srcId="{A3020A20-E788-4117-9C1D-D560B0222CC2}" destId="{02D02808-D9E1-421F-B50A-529FC229DDE1}" srcOrd="1" destOrd="0" presId="urn:microsoft.com/office/officeart/2011/layout/CircleProcess"/>
    <dgm:cxn modelId="{EE529B9A-32BB-4094-BE92-F3225C1927D5}" srcId="{E1C46989-E0BE-4668-A889-981CE7601089}" destId="{BC23AB4C-2EBE-4D31-AB2A-31442476E3EF}" srcOrd="3" destOrd="0" parTransId="{67086FFB-1A92-406A-9311-A8E7C2A0E819}" sibTransId="{C7AE694C-C182-4C2B-B09D-CEF5E52D7BC4}"/>
    <dgm:cxn modelId="{B2A8DC98-6757-4C57-B6B7-3BFC20ADFF60}" type="presOf" srcId="{E1C46989-E0BE-4668-A889-981CE7601089}" destId="{66E63CBF-9A7D-41A8-BEFA-B8195EDF3364}" srcOrd="0" destOrd="0" presId="urn:microsoft.com/office/officeart/2011/layout/CircleProcess"/>
    <dgm:cxn modelId="{99A0622A-C6B6-45DB-9280-82DE84DCF10C}" type="presOf" srcId="{A3554C42-B299-483B-8B26-DBFECE3F2357}" destId="{1C5AF410-EE2B-4BCA-B8F3-EC1786A0EE1A}" srcOrd="0" destOrd="0" presId="urn:microsoft.com/office/officeart/2011/layout/CircleProcess"/>
    <dgm:cxn modelId="{3C047BE7-86AD-4C31-BBAA-CAF3C0661D20}" type="presOf" srcId="{A3020A20-E788-4117-9C1D-D560B0222CC2}" destId="{0A9628F6-AA96-438F-8FA0-5C97BE17AA33}" srcOrd="0" destOrd="0" presId="urn:microsoft.com/office/officeart/2011/layout/CircleProcess"/>
    <dgm:cxn modelId="{58735166-1803-4338-B754-190FF8A10E60}" srcId="{E1C46989-E0BE-4668-A889-981CE7601089}" destId="{E86408FD-A116-41E1-A71F-A5F787E22273}" srcOrd="4" destOrd="0" parTransId="{441FA0B2-64C6-4F4B-B06D-A5227421EA33}" sibTransId="{19679124-2846-4500-A281-99D72F6D6ED5}"/>
    <dgm:cxn modelId="{AAA48619-C00B-4CFB-8A0F-8F7AF9C81735}" type="presOf" srcId="{A3554C42-B299-483B-8B26-DBFECE3F2357}" destId="{0354A1AE-754C-4D0D-9A48-7332EC0316B7}" srcOrd="1" destOrd="0" presId="urn:microsoft.com/office/officeart/2011/layout/CircleProcess"/>
    <dgm:cxn modelId="{BDE2D2A7-2E2C-461D-B262-1A6758FF36F6}" srcId="{E1C46989-E0BE-4668-A889-981CE7601089}" destId="{C2A60C27-CDC3-44E2-BBCB-AD71DA21FC46}" srcOrd="1" destOrd="0" parTransId="{1CAD5E12-7104-466D-9407-9BE26EE4AC9A}" sibTransId="{EEE9C5AF-45A8-4863-A5C4-D8D29487945F}"/>
    <dgm:cxn modelId="{4139B69A-B57D-4462-A50B-4D4729E1A400}" type="presParOf" srcId="{66E63CBF-9A7D-41A8-BEFA-B8195EDF3364}" destId="{BAC1B908-B56A-4B7D-B78D-F9D2C3A424B8}" srcOrd="0" destOrd="0" presId="urn:microsoft.com/office/officeart/2011/layout/CircleProcess"/>
    <dgm:cxn modelId="{862CA524-8F30-4C10-8D20-7B276DE5C39B}" type="presParOf" srcId="{BAC1B908-B56A-4B7D-B78D-F9D2C3A424B8}" destId="{74AE077E-0238-4A3D-8871-E6C96C5F0295}" srcOrd="0" destOrd="0" presId="urn:microsoft.com/office/officeart/2011/layout/CircleProcess"/>
    <dgm:cxn modelId="{CA49F830-EA2B-4CC5-94B7-8F3FB2A9A04D}" type="presParOf" srcId="{66E63CBF-9A7D-41A8-BEFA-B8195EDF3364}" destId="{C78420B9-1FE7-46A8-A4E6-88A5200A6DF7}" srcOrd="1" destOrd="0" presId="urn:microsoft.com/office/officeart/2011/layout/CircleProcess"/>
    <dgm:cxn modelId="{0088CB01-CA2E-4519-9D60-947F92669BD1}" type="presParOf" srcId="{C78420B9-1FE7-46A8-A4E6-88A5200A6DF7}" destId="{C8E24EEB-EE75-4DCC-9FB7-16AB8CB7D54E}" srcOrd="0" destOrd="0" presId="urn:microsoft.com/office/officeart/2011/layout/CircleProcess"/>
    <dgm:cxn modelId="{EF4B6A23-3C8B-412C-890B-9BC2ECFEA545}" type="presParOf" srcId="{66E63CBF-9A7D-41A8-BEFA-B8195EDF3364}" destId="{138F68CF-9D97-4913-B245-7385327AE6D3}" srcOrd="2" destOrd="0" presId="urn:microsoft.com/office/officeart/2011/layout/CircleProcess"/>
    <dgm:cxn modelId="{83E9F5A8-DFCD-498C-84B5-EAB5D291B467}" type="presParOf" srcId="{66E63CBF-9A7D-41A8-BEFA-B8195EDF3364}" destId="{927B764C-C3FC-4E68-9F70-81598A0E7BE8}" srcOrd="3" destOrd="0" presId="urn:microsoft.com/office/officeart/2011/layout/CircleProcess"/>
    <dgm:cxn modelId="{FEDAB2C8-F0CA-4A89-AEFB-33B18EC37B8B}" type="presParOf" srcId="{927B764C-C3FC-4E68-9F70-81598A0E7BE8}" destId="{E39226FF-5820-4EC0-85E1-4F1D8A8E8F63}" srcOrd="0" destOrd="0" presId="urn:microsoft.com/office/officeart/2011/layout/CircleProcess"/>
    <dgm:cxn modelId="{78AB0944-C594-47F8-B07B-A25AA7ACA102}" type="presParOf" srcId="{66E63CBF-9A7D-41A8-BEFA-B8195EDF3364}" destId="{7013EBF9-06F9-4AF3-847F-B91D0CA53849}" srcOrd="4" destOrd="0" presId="urn:microsoft.com/office/officeart/2011/layout/CircleProcess"/>
    <dgm:cxn modelId="{805647C7-F603-4F31-A258-A954864C3A25}" type="presParOf" srcId="{7013EBF9-06F9-4AF3-847F-B91D0CA53849}" destId="{4F57FEC9-0DDA-4606-B664-A20261F8AAF1}" srcOrd="0" destOrd="0" presId="urn:microsoft.com/office/officeart/2011/layout/CircleProcess"/>
    <dgm:cxn modelId="{7CA10A6F-4A29-46D4-88ED-603F9DB2E0D8}" type="presParOf" srcId="{66E63CBF-9A7D-41A8-BEFA-B8195EDF3364}" destId="{DCE6AEC5-C03E-4B2E-93B4-33C805FE9963}" srcOrd="5" destOrd="0" presId="urn:microsoft.com/office/officeart/2011/layout/CircleProcess"/>
    <dgm:cxn modelId="{D6FF2BAD-7176-427D-B1EA-37EC182BAB3F}" type="presParOf" srcId="{66E63CBF-9A7D-41A8-BEFA-B8195EDF3364}" destId="{A2E0A9D0-1004-469C-9326-E3ED4DEE5E9F}" srcOrd="6" destOrd="0" presId="urn:microsoft.com/office/officeart/2011/layout/CircleProcess"/>
    <dgm:cxn modelId="{D018AFA2-96ED-4F5A-B3E5-B73BB8A0FC1F}" type="presParOf" srcId="{A2E0A9D0-1004-469C-9326-E3ED4DEE5E9F}" destId="{9F82429A-E3FD-485A-90DD-03CCDF1869EE}" srcOrd="0" destOrd="0" presId="urn:microsoft.com/office/officeart/2011/layout/CircleProcess"/>
    <dgm:cxn modelId="{B6F4E93D-AE4D-4ABD-9DCB-A97AF8EB551B}" type="presParOf" srcId="{66E63CBF-9A7D-41A8-BEFA-B8195EDF3364}" destId="{E8EDCDF2-3D21-40B4-9CE7-DB2FB857EAA1}" srcOrd="7" destOrd="0" presId="urn:microsoft.com/office/officeart/2011/layout/CircleProcess"/>
    <dgm:cxn modelId="{EC9A352D-BBDF-40F4-8B1E-3E458E1DDDE1}" type="presParOf" srcId="{E8EDCDF2-3D21-40B4-9CE7-DB2FB857EAA1}" destId="{1C5AF410-EE2B-4BCA-B8F3-EC1786A0EE1A}" srcOrd="0" destOrd="0" presId="urn:microsoft.com/office/officeart/2011/layout/CircleProcess"/>
    <dgm:cxn modelId="{72528D21-3E32-4598-AF0E-2553606D8270}" type="presParOf" srcId="{66E63CBF-9A7D-41A8-BEFA-B8195EDF3364}" destId="{0354A1AE-754C-4D0D-9A48-7332EC0316B7}" srcOrd="8" destOrd="0" presId="urn:microsoft.com/office/officeart/2011/layout/CircleProcess"/>
    <dgm:cxn modelId="{9A080BE4-DF80-4993-B5FD-F2ACD24B5C8B}" type="presParOf" srcId="{66E63CBF-9A7D-41A8-BEFA-B8195EDF3364}" destId="{A0F30E9A-1C39-4827-82BB-1DE03B91B226}" srcOrd="9" destOrd="0" presId="urn:microsoft.com/office/officeart/2011/layout/CircleProcess"/>
    <dgm:cxn modelId="{7A8CE1A0-4B48-44EF-AB75-84AB272C63E2}" type="presParOf" srcId="{A0F30E9A-1C39-4827-82BB-1DE03B91B226}" destId="{FA77B5CA-6866-44EA-85EC-73A027EA4A5D}" srcOrd="0" destOrd="0" presId="urn:microsoft.com/office/officeart/2011/layout/CircleProcess"/>
    <dgm:cxn modelId="{37EB487E-7056-4B24-892F-2C820240EA5B}" type="presParOf" srcId="{66E63CBF-9A7D-41A8-BEFA-B8195EDF3364}" destId="{CDBBAE9F-4A62-4FBC-BE2D-0C4CB53CEF29}" srcOrd="10" destOrd="0" presId="urn:microsoft.com/office/officeart/2011/layout/CircleProcess"/>
    <dgm:cxn modelId="{EA726994-6FDB-44CE-83C0-9C1BE12AE026}" type="presParOf" srcId="{CDBBAE9F-4A62-4FBC-BE2D-0C4CB53CEF29}" destId="{6BA98DF4-431C-4601-B69F-C7D22969E2B9}" srcOrd="0" destOrd="0" presId="urn:microsoft.com/office/officeart/2011/layout/CircleProcess"/>
    <dgm:cxn modelId="{3CBCB7F2-4C50-46CE-8D16-883866FA5F9D}" type="presParOf" srcId="{66E63CBF-9A7D-41A8-BEFA-B8195EDF3364}" destId="{9B9A5E27-42E8-4C35-876A-C58A5292AA3D}" srcOrd="11" destOrd="0" presId="urn:microsoft.com/office/officeart/2011/layout/CircleProcess"/>
    <dgm:cxn modelId="{D4AAE5FD-7EBF-4BEA-94C6-7912E51D0557}" type="presParOf" srcId="{66E63CBF-9A7D-41A8-BEFA-B8195EDF3364}" destId="{89D27261-0E37-4937-9021-713514E154CE}" srcOrd="12" destOrd="0" presId="urn:microsoft.com/office/officeart/2011/layout/CircleProcess"/>
    <dgm:cxn modelId="{C4217FDB-6E1B-4C9B-AEA8-829716A84288}" type="presParOf" srcId="{89D27261-0E37-4937-9021-713514E154CE}" destId="{903EFFD9-46CA-409A-AE9C-DF47DB791166}" srcOrd="0" destOrd="0" presId="urn:microsoft.com/office/officeart/2011/layout/CircleProcess"/>
    <dgm:cxn modelId="{BC8F4071-12D2-473F-975E-73F561ED0936}" type="presParOf" srcId="{66E63CBF-9A7D-41A8-BEFA-B8195EDF3364}" destId="{382FADA2-880E-4E1F-A0C2-6A9DB09EF12B}" srcOrd="13" destOrd="0" presId="urn:microsoft.com/office/officeart/2011/layout/CircleProcess"/>
    <dgm:cxn modelId="{2DC2FE5E-3744-4CD9-853C-427E58844884}" type="presParOf" srcId="{382FADA2-880E-4E1F-A0C2-6A9DB09EF12B}" destId="{0A9628F6-AA96-438F-8FA0-5C97BE17AA33}" srcOrd="0" destOrd="0" presId="urn:microsoft.com/office/officeart/2011/layout/CircleProcess"/>
    <dgm:cxn modelId="{65A3D096-1873-4A02-9291-32220F2C7015}" type="presParOf" srcId="{66E63CBF-9A7D-41A8-BEFA-B8195EDF3364}" destId="{02D02808-D9E1-421F-B50A-529FC229DDE1}" srcOrd="14"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19A7A7-91F0-470A-A541-050E478888E9}">
      <dsp:nvSpPr>
        <dsp:cNvPr id="0" name=""/>
        <dsp:cNvSpPr/>
      </dsp:nvSpPr>
      <dsp:spPr>
        <a:xfrm>
          <a:off x="1778881" y="668059"/>
          <a:ext cx="4460515" cy="4460515"/>
        </a:xfrm>
        <a:prstGeom prst="blockArc">
          <a:avLst>
            <a:gd name="adj1" fmla="val 11879994"/>
            <a:gd name="adj2" fmla="val 16199992"/>
            <a:gd name="adj3" fmla="val 463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D6DF1BD-1847-4DC1-A85D-6A69D51413A4}">
      <dsp:nvSpPr>
        <dsp:cNvPr id="0" name=""/>
        <dsp:cNvSpPr/>
      </dsp:nvSpPr>
      <dsp:spPr>
        <a:xfrm>
          <a:off x="1788916" y="636353"/>
          <a:ext cx="4460515" cy="4460515"/>
        </a:xfrm>
        <a:prstGeom prst="blockArc">
          <a:avLst>
            <a:gd name="adj1" fmla="val 7473352"/>
            <a:gd name="adj2" fmla="val 11827516"/>
            <a:gd name="adj3" fmla="val 463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462F230-896E-4BBC-818E-C82F7C5BBA3E}">
      <dsp:nvSpPr>
        <dsp:cNvPr id="0" name=""/>
        <dsp:cNvSpPr/>
      </dsp:nvSpPr>
      <dsp:spPr>
        <a:xfrm>
          <a:off x="1806313" y="648460"/>
          <a:ext cx="4460515" cy="4460515"/>
        </a:xfrm>
        <a:prstGeom prst="blockArc">
          <a:avLst>
            <a:gd name="adj1" fmla="val 3293207"/>
            <a:gd name="adj2" fmla="val 7506798"/>
            <a:gd name="adj3" fmla="val 463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2731A0F-4AC4-416C-88B6-0B0422D0E0F7}">
      <dsp:nvSpPr>
        <dsp:cNvPr id="0" name=""/>
        <dsp:cNvSpPr/>
      </dsp:nvSpPr>
      <dsp:spPr>
        <a:xfrm>
          <a:off x="1778879" y="668069"/>
          <a:ext cx="4460515" cy="4460515"/>
        </a:xfrm>
        <a:prstGeom prst="blockArc">
          <a:avLst>
            <a:gd name="adj1" fmla="val 20519999"/>
            <a:gd name="adj2" fmla="val 3239994"/>
            <a:gd name="adj3" fmla="val 463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E4B651B-94A0-4E66-879F-510584C99A33}">
      <dsp:nvSpPr>
        <dsp:cNvPr id="0" name=""/>
        <dsp:cNvSpPr/>
      </dsp:nvSpPr>
      <dsp:spPr>
        <a:xfrm>
          <a:off x="1778876" y="668059"/>
          <a:ext cx="4460515" cy="4460515"/>
        </a:xfrm>
        <a:prstGeom prst="blockArc">
          <a:avLst>
            <a:gd name="adj1" fmla="val 16200001"/>
            <a:gd name="adj2" fmla="val 20520016"/>
            <a:gd name="adj3" fmla="val 463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587DE44-CECF-4318-A70C-8E9AAF29EB91}">
      <dsp:nvSpPr>
        <dsp:cNvPr id="0" name=""/>
        <dsp:cNvSpPr/>
      </dsp:nvSpPr>
      <dsp:spPr>
        <a:xfrm>
          <a:off x="2983222" y="1872401"/>
          <a:ext cx="2051843" cy="2051843"/>
        </a:xfrm>
        <a:prstGeom prst="ellipse">
          <a:avLst/>
        </a:prstGeom>
        <a:solidFill>
          <a:srgbClr val="00823B"/>
        </a:solidFill>
        <a:ln w="12700" cap="flat" cmpd="sng" algn="ctr">
          <a:solidFill>
            <a:schemeClr val="lt1">
              <a:hueOff val="0"/>
              <a:satOff val="0"/>
              <a:lumOff val="0"/>
              <a:alphaOff val="0"/>
            </a:schemeClr>
          </a:solidFill>
          <a:prstDash val="solid"/>
          <a:miter lim="800000"/>
        </a:ln>
        <a:effectLst/>
        <a:scene3d>
          <a:camera prst="orthographicFront">
            <a:rot lat="0" lon="0" rev="0"/>
          </a:camera>
          <a:lightRig rig="threePt" dir="t"/>
        </a:scene3d>
        <a:sp3d>
          <a:bevelT w="146050"/>
          <a:bevelB w="31750"/>
        </a:sp3d>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b="1" kern="1200" dirty="0" smtClean="0"/>
            <a:t>Innovation</a:t>
          </a:r>
          <a:endParaRPr lang="en-IN" sz="2400" b="1" kern="1200" dirty="0"/>
        </a:p>
      </dsp:txBody>
      <dsp:txXfrm>
        <a:off x="3283707" y="2172886"/>
        <a:ext cx="1450873" cy="1450873"/>
      </dsp:txXfrm>
    </dsp:sp>
    <dsp:sp modelId="{113A7923-DDD6-4B76-A889-E17482F43FD1}">
      <dsp:nvSpPr>
        <dsp:cNvPr id="0" name=""/>
        <dsp:cNvSpPr/>
      </dsp:nvSpPr>
      <dsp:spPr>
        <a:xfrm>
          <a:off x="3290989" y="1620"/>
          <a:ext cx="1436290" cy="1436290"/>
        </a:xfrm>
        <a:prstGeom prst="ellipse">
          <a:avLst/>
        </a:prstGeom>
        <a:solidFill>
          <a:srgbClr val="0070C0"/>
        </a:solidFill>
        <a:ln w="12700" cap="flat" cmpd="sng" algn="ctr">
          <a:solidFill>
            <a:schemeClr val="lt1">
              <a:hueOff val="0"/>
              <a:satOff val="0"/>
              <a:lumOff val="0"/>
              <a:alphaOff val="0"/>
            </a:schemeClr>
          </a:solidFill>
          <a:prstDash val="solid"/>
          <a:miter lim="800000"/>
        </a:ln>
        <a:effectLst/>
        <a:scene3d>
          <a:camera prst="orthographicFront">
            <a:rot lat="0" lon="0" rev="0"/>
          </a:camera>
          <a:lightRig rig="threePt" dir="t"/>
        </a:scene3d>
        <a:sp3d>
          <a:bevelT w="146050"/>
          <a:bevelB w="31750"/>
        </a:sp3d>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dirty="0" smtClean="0"/>
            <a:t>Technology innovation</a:t>
          </a:r>
          <a:endParaRPr lang="en-IN" sz="1400" b="1" kern="1200" dirty="0"/>
        </a:p>
      </dsp:txBody>
      <dsp:txXfrm>
        <a:off x="3501329" y="211960"/>
        <a:ext cx="1015610" cy="1015610"/>
      </dsp:txXfrm>
    </dsp:sp>
    <dsp:sp modelId="{64B040F1-2B02-48A2-88FE-51DF312714D7}">
      <dsp:nvSpPr>
        <dsp:cNvPr id="0" name=""/>
        <dsp:cNvSpPr/>
      </dsp:nvSpPr>
      <dsp:spPr>
        <a:xfrm>
          <a:off x="5362917" y="1506971"/>
          <a:ext cx="1436290" cy="1436290"/>
        </a:xfrm>
        <a:prstGeom prst="ellipse">
          <a:avLst/>
        </a:prstGeom>
        <a:solidFill>
          <a:srgbClr val="0070C0"/>
        </a:solidFill>
        <a:ln w="12700" cap="flat" cmpd="sng" algn="ctr">
          <a:solidFill>
            <a:schemeClr val="lt1">
              <a:hueOff val="0"/>
              <a:satOff val="0"/>
              <a:lumOff val="0"/>
              <a:alphaOff val="0"/>
            </a:schemeClr>
          </a:solidFill>
          <a:prstDash val="solid"/>
          <a:miter lim="800000"/>
        </a:ln>
        <a:effectLst/>
        <a:scene3d>
          <a:camera prst="orthographicFront">
            <a:rot lat="0" lon="0" rev="0"/>
          </a:camera>
          <a:lightRig rig="threePt" dir="t"/>
        </a:scene3d>
        <a:sp3d>
          <a:bevelT w="146050"/>
          <a:bevelB w="31750"/>
        </a:sp3d>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dirty="0" smtClean="0"/>
            <a:t>Business Model Innovation</a:t>
          </a:r>
          <a:endParaRPr lang="en-IN" sz="1400" b="1" kern="1200" dirty="0"/>
        </a:p>
      </dsp:txBody>
      <dsp:txXfrm>
        <a:off x="5573257" y="1717311"/>
        <a:ext cx="1015610" cy="1015610"/>
      </dsp:txXfrm>
    </dsp:sp>
    <dsp:sp modelId="{B51ADF52-E6FA-4393-B08C-F737E68691FF}">
      <dsp:nvSpPr>
        <dsp:cNvPr id="0" name=""/>
        <dsp:cNvSpPr/>
      </dsp:nvSpPr>
      <dsp:spPr>
        <a:xfrm>
          <a:off x="4571515" y="3942664"/>
          <a:ext cx="1436290" cy="1436290"/>
        </a:xfrm>
        <a:prstGeom prst="ellipse">
          <a:avLst/>
        </a:prstGeom>
        <a:solidFill>
          <a:srgbClr val="0070C0"/>
        </a:solidFill>
        <a:ln w="12700" cap="flat" cmpd="sng" algn="ctr">
          <a:solidFill>
            <a:schemeClr val="lt1">
              <a:hueOff val="0"/>
              <a:satOff val="0"/>
              <a:lumOff val="0"/>
              <a:alphaOff val="0"/>
            </a:schemeClr>
          </a:solidFill>
          <a:prstDash val="solid"/>
          <a:miter lim="800000"/>
        </a:ln>
        <a:effectLst/>
        <a:scene3d>
          <a:camera prst="orthographicFront">
            <a:rot lat="0" lon="0" rev="0"/>
          </a:camera>
          <a:lightRig rig="threePt" dir="t"/>
        </a:scene3d>
        <a:sp3d>
          <a:bevelT w="146050"/>
          <a:bevelB w="31750"/>
        </a:sp3d>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dirty="0" smtClean="0"/>
            <a:t>Government innovation</a:t>
          </a:r>
          <a:endParaRPr lang="en-IN" sz="1400" b="1" kern="1200" dirty="0"/>
        </a:p>
      </dsp:txBody>
      <dsp:txXfrm>
        <a:off x="4781855" y="4153004"/>
        <a:ext cx="1015610" cy="1015610"/>
      </dsp:txXfrm>
    </dsp:sp>
    <dsp:sp modelId="{DC747376-5C9E-4995-9339-D089CE0F51F0}">
      <dsp:nvSpPr>
        <dsp:cNvPr id="0" name=""/>
        <dsp:cNvSpPr/>
      </dsp:nvSpPr>
      <dsp:spPr>
        <a:xfrm>
          <a:off x="2065334" y="3942663"/>
          <a:ext cx="1436290" cy="1436290"/>
        </a:xfrm>
        <a:prstGeom prst="ellipse">
          <a:avLst/>
        </a:prstGeom>
        <a:solidFill>
          <a:srgbClr val="0070C0"/>
        </a:solidFill>
        <a:ln w="12700" cap="flat" cmpd="sng" algn="ctr">
          <a:solidFill>
            <a:schemeClr val="lt1">
              <a:hueOff val="0"/>
              <a:satOff val="0"/>
              <a:lumOff val="0"/>
              <a:alphaOff val="0"/>
            </a:schemeClr>
          </a:solidFill>
          <a:prstDash val="solid"/>
          <a:miter lim="800000"/>
        </a:ln>
        <a:effectLst/>
        <a:scene3d>
          <a:camera prst="orthographicFront">
            <a:rot lat="0" lon="0" rev="0"/>
          </a:camera>
          <a:lightRig rig="threePt" dir="t"/>
        </a:scene3d>
        <a:sp3d>
          <a:bevelT w="146050"/>
          <a:bevelB w="31750"/>
        </a:sp3d>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dirty="0" smtClean="0"/>
            <a:t>Innovation systems</a:t>
          </a:r>
          <a:endParaRPr lang="en-IN" sz="1400" b="1" kern="1200" dirty="0"/>
        </a:p>
      </dsp:txBody>
      <dsp:txXfrm>
        <a:off x="2275674" y="4153003"/>
        <a:ext cx="1015610" cy="1015610"/>
      </dsp:txXfrm>
    </dsp:sp>
    <dsp:sp modelId="{9294BDEF-F9B1-45D8-AED4-8A43CD24603B}">
      <dsp:nvSpPr>
        <dsp:cNvPr id="0" name=""/>
        <dsp:cNvSpPr/>
      </dsp:nvSpPr>
      <dsp:spPr>
        <a:xfrm>
          <a:off x="1219067" y="1506965"/>
          <a:ext cx="1436290" cy="1436290"/>
        </a:xfrm>
        <a:prstGeom prst="ellipse">
          <a:avLst/>
        </a:prstGeom>
        <a:solidFill>
          <a:srgbClr val="0070C0"/>
        </a:solidFill>
        <a:ln w="12700" cap="flat" cmpd="sng" algn="ctr">
          <a:solidFill>
            <a:schemeClr val="lt1">
              <a:hueOff val="0"/>
              <a:satOff val="0"/>
              <a:lumOff val="0"/>
              <a:alphaOff val="0"/>
            </a:schemeClr>
          </a:solidFill>
          <a:prstDash val="solid"/>
          <a:miter lim="800000"/>
        </a:ln>
        <a:effectLst/>
        <a:scene3d>
          <a:camera prst="orthographicFront">
            <a:rot lat="0" lon="0" rev="0"/>
          </a:camera>
          <a:lightRig rig="threePt" dir="t"/>
        </a:scene3d>
        <a:sp3d>
          <a:bevelT w="146050"/>
          <a:bevelB w="31750"/>
        </a:sp3d>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dirty="0" smtClean="0"/>
            <a:t>Innovation for social benefits</a:t>
          </a:r>
          <a:endParaRPr lang="en-IN" sz="1400" b="1" kern="1200" dirty="0"/>
        </a:p>
      </dsp:txBody>
      <dsp:txXfrm>
        <a:off x="1429407" y="1717305"/>
        <a:ext cx="1015610" cy="10156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AE077E-0238-4A3D-8871-E6C96C5F0295}">
      <dsp:nvSpPr>
        <dsp:cNvPr id="0" name=""/>
        <dsp:cNvSpPr/>
      </dsp:nvSpPr>
      <dsp:spPr>
        <a:xfrm>
          <a:off x="8131012" y="1117876"/>
          <a:ext cx="1854002" cy="1854306"/>
        </a:xfrm>
        <a:prstGeom prst="ellipse">
          <a:avLst/>
        </a:prstGeom>
        <a:solidFill>
          <a:srgbClr val="00B05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C8E24EEB-EE75-4DCC-9FB7-16AB8CB7D54E}">
      <dsp:nvSpPr>
        <dsp:cNvPr id="0" name=""/>
        <dsp:cNvSpPr/>
      </dsp:nvSpPr>
      <dsp:spPr>
        <a:xfrm>
          <a:off x="8192187" y="1179697"/>
          <a:ext cx="1730665" cy="1730664"/>
        </a:xfrm>
        <a:prstGeom prst="ellipse">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dirty="0" smtClean="0"/>
            <a:t>Customer relation is established without spending a single paisa</a:t>
          </a:r>
          <a:endParaRPr lang="en-IN" sz="1400" b="1" kern="1200" dirty="0"/>
        </a:p>
      </dsp:txBody>
      <dsp:txXfrm>
        <a:off x="8439848" y="1426981"/>
        <a:ext cx="1236330" cy="1236095"/>
      </dsp:txXfrm>
    </dsp:sp>
    <dsp:sp modelId="{E39226FF-5820-4EC0-85E1-4F1D8A8E8F63}">
      <dsp:nvSpPr>
        <dsp:cNvPr id="0" name=""/>
        <dsp:cNvSpPr/>
      </dsp:nvSpPr>
      <dsp:spPr>
        <a:xfrm rot="2700000">
          <a:off x="6213968" y="1117972"/>
          <a:ext cx="1853788" cy="1853788"/>
        </a:xfrm>
        <a:prstGeom prst="teardrop">
          <a:avLst>
            <a:gd name="adj" fmla="val 100000"/>
          </a:avLst>
        </a:prstGeom>
        <a:solidFill>
          <a:schemeClr val="accent6">
            <a:lumMod val="75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4F57FEC9-0DDA-4606-B664-A20261F8AAF1}">
      <dsp:nvSpPr>
        <dsp:cNvPr id="0" name=""/>
        <dsp:cNvSpPr/>
      </dsp:nvSpPr>
      <dsp:spPr>
        <a:xfrm>
          <a:off x="6277009" y="1179697"/>
          <a:ext cx="1730665" cy="1730664"/>
        </a:xfrm>
        <a:prstGeom prst="ellipse">
          <a:avLst/>
        </a:prstGeom>
        <a:solidFill>
          <a:schemeClr val="lt1">
            <a:alpha val="90000"/>
            <a:hueOff val="0"/>
            <a:satOff val="0"/>
            <a:lumOff val="0"/>
            <a:alphaOff val="0"/>
          </a:schemeClr>
        </a:solidFill>
        <a:ln w="6350" cap="flat" cmpd="sng" algn="ctr">
          <a:solidFill>
            <a:schemeClr val="accent4">
              <a:hueOff val="2598923"/>
              <a:satOff val="-11992"/>
              <a:lumOff val="441"/>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dirty="0" smtClean="0"/>
            <a:t>The desired information is immediately sent to the inbox</a:t>
          </a:r>
          <a:endParaRPr lang="en-IN" sz="1400" b="1" kern="1200" dirty="0"/>
        </a:p>
      </dsp:txBody>
      <dsp:txXfrm>
        <a:off x="6523683" y="1426981"/>
        <a:ext cx="1236330" cy="1236095"/>
      </dsp:txXfrm>
    </dsp:sp>
    <dsp:sp modelId="{9F82429A-E3FD-485A-90DD-03CCDF1869EE}">
      <dsp:nvSpPr>
        <dsp:cNvPr id="0" name=""/>
        <dsp:cNvSpPr/>
      </dsp:nvSpPr>
      <dsp:spPr>
        <a:xfrm rot="2700000">
          <a:off x="4298790" y="1117972"/>
          <a:ext cx="1853788" cy="1853788"/>
        </a:xfrm>
        <a:prstGeom prst="teardrop">
          <a:avLst>
            <a:gd name="adj" fmla="val 100000"/>
          </a:avLst>
        </a:prstGeom>
        <a:solidFill>
          <a:srgbClr val="667B77"/>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C5AF410-EE2B-4BCA-B8F3-EC1786A0EE1A}">
      <dsp:nvSpPr>
        <dsp:cNvPr id="0" name=""/>
        <dsp:cNvSpPr/>
      </dsp:nvSpPr>
      <dsp:spPr>
        <a:xfrm>
          <a:off x="4360844" y="1179697"/>
          <a:ext cx="1730665" cy="1730664"/>
        </a:xfrm>
        <a:prstGeom prst="ellipse">
          <a:avLst/>
        </a:prstGeom>
        <a:solidFill>
          <a:schemeClr val="lt1">
            <a:alpha val="90000"/>
            <a:hueOff val="0"/>
            <a:satOff val="0"/>
            <a:lumOff val="0"/>
            <a:alphaOff val="0"/>
          </a:schemeClr>
        </a:solidFill>
        <a:ln w="6350" cap="flat" cmpd="sng" algn="ctr">
          <a:solidFill>
            <a:schemeClr val="accent4">
              <a:hueOff val="5197846"/>
              <a:satOff val="-23984"/>
              <a:lumOff val="883"/>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dirty="0" smtClean="0"/>
            <a:t>The mobile user is now subscribed with the customer service section</a:t>
          </a:r>
          <a:endParaRPr lang="en-IN" sz="1400" b="1" kern="1200" dirty="0"/>
        </a:p>
      </dsp:txBody>
      <dsp:txXfrm>
        <a:off x="4607519" y="1426981"/>
        <a:ext cx="1236330" cy="1236095"/>
      </dsp:txXfrm>
    </dsp:sp>
    <dsp:sp modelId="{FA77B5CA-6866-44EA-85EC-73A027EA4A5D}">
      <dsp:nvSpPr>
        <dsp:cNvPr id="0" name=""/>
        <dsp:cNvSpPr/>
      </dsp:nvSpPr>
      <dsp:spPr>
        <a:xfrm rot="2700000">
          <a:off x="2382625" y="1117972"/>
          <a:ext cx="1853788" cy="1853788"/>
        </a:xfrm>
        <a:prstGeom prst="teardrop">
          <a:avLst>
            <a:gd name="adj" fmla="val 100000"/>
          </a:avLst>
        </a:prstGeom>
        <a:solidFill>
          <a:schemeClr val="accent5">
            <a:lumMod val="75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6BA98DF4-431C-4601-B69F-C7D22969E2B9}">
      <dsp:nvSpPr>
        <dsp:cNvPr id="0" name=""/>
        <dsp:cNvSpPr/>
      </dsp:nvSpPr>
      <dsp:spPr>
        <a:xfrm>
          <a:off x="2444680" y="1179697"/>
          <a:ext cx="1730665" cy="1730664"/>
        </a:xfrm>
        <a:prstGeom prst="ellipse">
          <a:avLst/>
        </a:prstGeom>
        <a:solidFill>
          <a:schemeClr val="lt1">
            <a:alpha val="90000"/>
            <a:hueOff val="0"/>
            <a:satOff val="0"/>
            <a:lumOff val="0"/>
            <a:alphaOff val="0"/>
          </a:schemeClr>
        </a:solidFill>
        <a:ln w="6350" cap="flat" cmpd="sng" algn="ctr">
          <a:solidFill>
            <a:schemeClr val="accent4">
              <a:hueOff val="7796769"/>
              <a:satOff val="-35976"/>
              <a:lumOff val="1324"/>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dirty="0" smtClean="0"/>
            <a:t>Customer gives a missed call using mobile phone to a given number</a:t>
          </a:r>
          <a:endParaRPr lang="en-IN" sz="1400" b="1" kern="1200" dirty="0"/>
        </a:p>
      </dsp:txBody>
      <dsp:txXfrm>
        <a:off x="2692340" y="1426981"/>
        <a:ext cx="1236330" cy="1236095"/>
      </dsp:txXfrm>
    </dsp:sp>
    <dsp:sp modelId="{903EFFD9-46CA-409A-AE9C-DF47DB791166}">
      <dsp:nvSpPr>
        <dsp:cNvPr id="0" name=""/>
        <dsp:cNvSpPr/>
      </dsp:nvSpPr>
      <dsp:spPr>
        <a:xfrm rot="2700000">
          <a:off x="383932" y="1117972"/>
          <a:ext cx="1853788" cy="1853788"/>
        </a:xfrm>
        <a:prstGeom prst="teardrop">
          <a:avLst>
            <a:gd name="adj" fmla="val 100000"/>
          </a:avLst>
        </a:prstGeom>
        <a:solidFill>
          <a:schemeClr val="accent5">
            <a:lumMod val="50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0A9628F6-AA96-438F-8FA0-5C97BE17AA33}">
      <dsp:nvSpPr>
        <dsp:cNvPr id="0" name=""/>
        <dsp:cNvSpPr/>
      </dsp:nvSpPr>
      <dsp:spPr>
        <a:xfrm>
          <a:off x="473272" y="1179697"/>
          <a:ext cx="1730665" cy="1730664"/>
        </a:xfrm>
        <a:prstGeom prst="ellipse">
          <a:avLst/>
        </a:prstGeom>
        <a:solidFill>
          <a:schemeClr val="lt1">
            <a:alpha val="90000"/>
            <a:hueOff val="0"/>
            <a:satOff val="0"/>
            <a:lumOff val="0"/>
            <a:alphaOff val="0"/>
          </a:schemeClr>
        </a:solidFill>
        <a:ln w="6350" cap="flat" cmpd="sng" algn="ctr">
          <a:solidFill>
            <a:schemeClr val="accent4">
              <a:hueOff val="10395692"/>
              <a:satOff val="-47968"/>
              <a:lumOff val="1765"/>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dirty="0" smtClean="0"/>
            <a:t>Customer wants to know about a product</a:t>
          </a:r>
          <a:endParaRPr lang="en-IN" sz="1400" b="1" kern="1200" dirty="0"/>
        </a:p>
      </dsp:txBody>
      <dsp:txXfrm>
        <a:off x="720933" y="1426981"/>
        <a:ext cx="1236330" cy="1236095"/>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82C899-E340-41C0-B248-A0F2B2D13C7E}" type="datetimeFigureOut">
              <a:rPr lang="en-US" smtClean="0"/>
              <a:t>2/10/2021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DD3A3D-F276-4FE8-A04D-3774358E1C1B}" type="slidenum">
              <a:rPr lang="en-US" smtClean="0"/>
              <a:t>‹#›</a:t>
            </a:fld>
            <a:endParaRPr lang="en-US"/>
          </a:p>
        </p:txBody>
      </p:sp>
    </p:spTree>
    <p:extLst>
      <p:ext uri="{BB962C8B-B14F-4D97-AF65-F5344CB8AC3E}">
        <p14:creationId xmlns:p14="http://schemas.microsoft.com/office/powerpoint/2010/main" val="3105162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43026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sz="1100" b="0" i="0" u="none" strike="noStrike" cap="none" dirty="0">
                <a:solidFill>
                  <a:srgbClr val="000000"/>
                </a:solidFill>
                <a:effectLst/>
                <a:latin typeface="Arial"/>
                <a:ea typeface="Arial"/>
                <a:cs typeface="Arial"/>
                <a:sym typeface="Arial"/>
              </a:rPr>
              <a:t>Pyrimethamine</a:t>
            </a:r>
            <a:endParaRPr lang="en-IN" dirty="0"/>
          </a:p>
        </p:txBody>
      </p:sp>
    </p:spTree>
    <p:extLst>
      <p:ext uri="{BB962C8B-B14F-4D97-AF65-F5344CB8AC3E}">
        <p14:creationId xmlns:p14="http://schemas.microsoft.com/office/powerpoint/2010/main" val="11789662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12544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smtClean="0">
                <a:solidFill>
                  <a:srgbClr val="000000"/>
                </a:solidFill>
                <a:effectLst/>
                <a:latin typeface="Arial"/>
                <a:ea typeface="Arial"/>
                <a:cs typeface="Arial"/>
                <a:sym typeface="Arial"/>
              </a:rPr>
              <a:t>Customer attrition, also known as customer churn, customer turnover, or customer defection</a:t>
            </a:r>
            <a:endParaRPr lang="en-IN" dirty="0"/>
          </a:p>
        </p:txBody>
      </p:sp>
    </p:spTree>
    <p:extLst>
      <p:ext uri="{BB962C8B-B14F-4D97-AF65-F5344CB8AC3E}">
        <p14:creationId xmlns:p14="http://schemas.microsoft.com/office/powerpoint/2010/main" val="39830100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093952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smtClean="0"/>
              <a:t>Example Xerox’s fax machine</a:t>
            </a:r>
            <a:endParaRPr lang="en-US" dirty="0"/>
          </a:p>
        </p:txBody>
      </p:sp>
    </p:spTree>
    <p:extLst>
      <p:ext uri="{BB962C8B-B14F-4D97-AF65-F5344CB8AC3E}">
        <p14:creationId xmlns:p14="http://schemas.microsoft.com/office/powerpoint/2010/main" val="3364527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534202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170226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6975254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7267919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915493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4373866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7876544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9465266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6376499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0366793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9231898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9511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Today’s consumers are always connected, time starved and experience driven – while demanding greater transparency and sustainability. – at Li&amp; Fung</a:t>
            </a:r>
            <a:endParaRPr lang="en-IN" dirty="0"/>
          </a:p>
        </p:txBody>
      </p:sp>
      <p:sp>
        <p:nvSpPr>
          <p:cNvPr id="4" name="Slide Number Placeholder 3"/>
          <p:cNvSpPr>
            <a:spLocks noGrp="1"/>
          </p:cNvSpPr>
          <p:nvPr>
            <p:ph type="sldNum" sz="quarter" idx="10"/>
          </p:nvPr>
        </p:nvSpPr>
        <p:spPr/>
        <p:txBody>
          <a:bodyPr/>
          <a:lstStyle/>
          <a:p>
            <a:fld id="{88DD3A3D-F276-4FE8-A04D-3774358E1C1B}" type="slidenum">
              <a:rPr lang="en-US" smtClean="0"/>
              <a:t>47</a:t>
            </a:fld>
            <a:endParaRPr lang="en-US"/>
          </a:p>
        </p:txBody>
      </p:sp>
    </p:spTree>
    <p:extLst>
      <p:ext uri="{BB962C8B-B14F-4D97-AF65-F5344CB8AC3E}">
        <p14:creationId xmlns:p14="http://schemas.microsoft.com/office/powerpoint/2010/main" val="21557165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For every contribution made in-store or online, they will be gratified with PUMA gift vouchers.</a:t>
            </a:r>
            <a:endParaRPr lang="en-IN" dirty="0"/>
          </a:p>
        </p:txBody>
      </p:sp>
    </p:spTree>
    <p:extLst>
      <p:ext uri="{BB962C8B-B14F-4D97-AF65-F5344CB8AC3E}">
        <p14:creationId xmlns:p14="http://schemas.microsoft.com/office/powerpoint/2010/main" val="22442834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19379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0903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941922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480549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82756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879094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7745232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03330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226382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6FCC0375-DC24-478B-8115-4EF78FCF0F89}" type="datetimeFigureOut">
              <a:rPr lang="en-IN" smtClean="0"/>
              <a:t>10-02-2021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05F8A5-CC46-49B6-9A5E-2ECE25696453}" type="slidenum">
              <a:rPr lang="en-IN" smtClean="0"/>
              <a:t>‹#›</a:t>
            </a:fld>
            <a:endParaRPr lang="en-IN"/>
          </a:p>
        </p:txBody>
      </p:sp>
    </p:spTree>
    <p:extLst>
      <p:ext uri="{BB962C8B-B14F-4D97-AF65-F5344CB8AC3E}">
        <p14:creationId xmlns:p14="http://schemas.microsoft.com/office/powerpoint/2010/main" val="3582778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FCC0375-DC24-478B-8115-4EF78FCF0F89}" type="datetimeFigureOut">
              <a:rPr lang="en-IN" smtClean="0"/>
              <a:t>10-02-2021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05F8A5-CC46-49B6-9A5E-2ECE25696453}" type="slidenum">
              <a:rPr lang="en-IN" smtClean="0"/>
              <a:t>‹#›</a:t>
            </a:fld>
            <a:endParaRPr lang="en-IN"/>
          </a:p>
        </p:txBody>
      </p:sp>
    </p:spTree>
    <p:extLst>
      <p:ext uri="{BB962C8B-B14F-4D97-AF65-F5344CB8AC3E}">
        <p14:creationId xmlns:p14="http://schemas.microsoft.com/office/powerpoint/2010/main" val="1754599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FCC0375-DC24-478B-8115-4EF78FCF0F89}" type="datetimeFigureOut">
              <a:rPr lang="en-IN" smtClean="0"/>
              <a:t>10-02-2021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05F8A5-CC46-49B6-9A5E-2ECE25696453}" type="slidenum">
              <a:rPr lang="en-IN" smtClean="0"/>
              <a:t>‹#›</a:t>
            </a:fld>
            <a:endParaRPr lang="en-IN"/>
          </a:p>
        </p:txBody>
      </p:sp>
    </p:spTree>
    <p:extLst>
      <p:ext uri="{BB962C8B-B14F-4D97-AF65-F5344CB8AC3E}">
        <p14:creationId xmlns:p14="http://schemas.microsoft.com/office/powerpoint/2010/main" val="1225806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FCC0375-DC24-478B-8115-4EF78FCF0F89}" type="datetimeFigureOut">
              <a:rPr lang="en-IN" smtClean="0"/>
              <a:t>10-02-2021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05F8A5-CC46-49B6-9A5E-2ECE25696453}" type="slidenum">
              <a:rPr lang="en-IN" smtClean="0"/>
              <a:t>‹#›</a:t>
            </a:fld>
            <a:endParaRPr lang="en-IN"/>
          </a:p>
        </p:txBody>
      </p:sp>
    </p:spTree>
    <p:extLst>
      <p:ext uri="{BB962C8B-B14F-4D97-AF65-F5344CB8AC3E}">
        <p14:creationId xmlns:p14="http://schemas.microsoft.com/office/powerpoint/2010/main" val="2489843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FCC0375-DC24-478B-8115-4EF78FCF0F89}" type="datetimeFigureOut">
              <a:rPr lang="en-IN" smtClean="0"/>
              <a:t>10-02-2021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05F8A5-CC46-49B6-9A5E-2ECE25696453}" type="slidenum">
              <a:rPr lang="en-IN" smtClean="0"/>
              <a:t>‹#›</a:t>
            </a:fld>
            <a:endParaRPr lang="en-IN"/>
          </a:p>
        </p:txBody>
      </p:sp>
    </p:spTree>
    <p:extLst>
      <p:ext uri="{BB962C8B-B14F-4D97-AF65-F5344CB8AC3E}">
        <p14:creationId xmlns:p14="http://schemas.microsoft.com/office/powerpoint/2010/main" val="2745748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6FCC0375-DC24-478B-8115-4EF78FCF0F89}" type="datetimeFigureOut">
              <a:rPr lang="en-IN" smtClean="0"/>
              <a:t>10-02-2021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C05F8A5-CC46-49B6-9A5E-2ECE25696453}" type="slidenum">
              <a:rPr lang="en-IN" smtClean="0"/>
              <a:t>‹#›</a:t>
            </a:fld>
            <a:endParaRPr lang="en-IN"/>
          </a:p>
        </p:txBody>
      </p:sp>
    </p:spTree>
    <p:extLst>
      <p:ext uri="{BB962C8B-B14F-4D97-AF65-F5344CB8AC3E}">
        <p14:creationId xmlns:p14="http://schemas.microsoft.com/office/powerpoint/2010/main" val="2213057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6FCC0375-DC24-478B-8115-4EF78FCF0F89}" type="datetimeFigureOut">
              <a:rPr lang="en-IN" smtClean="0"/>
              <a:t>10-02-2021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C05F8A5-CC46-49B6-9A5E-2ECE25696453}" type="slidenum">
              <a:rPr lang="en-IN" smtClean="0"/>
              <a:t>‹#›</a:t>
            </a:fld>
            <a:endParaRPr lang="en-IN"/>
          </a:p>
        </p:txBody>
      </p:sp>
    </p:spTree>
    <p:extLst>
      <p:ext uri="{BB962C8B-B14F-4D97-AF65-F5344CB8AC3E}">
        <p14:creationId xmlns:p14="http://schemas.microsoft.com/office/powerpoint/2010/main" val="106338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6FCC0375-DC24-478B-8115-4EF78FCF0F89}" type="datetimeFigureOut">
              <a:rPr lang="en-IN" smtClean="0"/>
              <a:t>10-02-2021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C05F8A5-CC46-49B6-9A5E-2ECE25696453}" type="slidenum">
              <a:rPr lang="en-IN" smtClean="0"/>
              <a:t>‹#›</a:t>
            </a:fld>
            <a:endParaRPr lang="en-IN"/>
          </a:p>
        </p:txBody>
      </p:sp>
    </p:spTree>
    <p:extLst>
      <p:ext uri="{BB962C8B-B14F-4D97-AF65-F5344CB8AC3E}">
        <p14:creationId xmlns:p14="http://schemas.microsoft.com/office/powerpoint/2010/main" val="1950799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CC0375-DC24-478B-8115-4EF78FCF0F89}" type="datetimeFigureOut">
              <a:rPr lang="en-IN" smtClean="0"/>
              <a:t>10-02-2021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C05F8A5-CC46-49B6-9A5E-2ECE25696453}" type="slidenum">
              <a:rPr lang="en-IN" smtClean="0"/>
              <a:t>‹#›</a:t>
            </a:fld>
            <a:endParaRPr lang="en-IN"/>
          </a:p>
        </p:txBody>
      </p:sp>
    </p:spTree>
    <p:extLst>
      <p:ext uri="{BB962C8B-B14F-4D97-AF65-F5344CB8AC3E}">
        <p14:creationId xmlns:p14="http://schemas.microsoft.com/office/powerpoint/2010/main" val="14565489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CC0375-DC24-478B-8115-4EF78FCF0F89}" type="datetimeFigureOut">
              <a:rPr lang="en-IN" smtClean="0"/>
              <a:t>10-02-2021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C05F8A5-CC46-49B6-9A5E-2ECE25696453}" type="slidenum">
              <a:rPr lang="en-IN" smtClean="0"/>
              <a:t>‹#›</a:t>
            </a:fld>
            <a:endParaRPr lang="en-IN"/>
          </a:p>
        </p:txBody>
      </p:sp>
    </p:spTree>
    <p:extLst>
      <p:ext uri="{BB962C8B-B14F-4D97-AF65-F5344CB8AC3E}">
        <p14:creationId xmlns:p14="http://schemas.microsoft.com/office/powerpoint/2010/main" val="2687934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CC0375-DC24-478B-8115-4EF78FCF0F89}" type="datetimeFigureOut">
              <a:rPr lang="en-IN" smtClean="0"/>
              <a:t>10-02-2021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C05F8A5-CC46-49B6-9A5E-2ECE25696453}" type="slidenum">
              <a:rPr lang="en-IN" smtClean="0"/>
              <a:t>‹#›</a:t>
            </a:fld>
            <a:endParaRPr lang="en-IN"/>
          </a:p>
        </p:txBody>
      </p:sp>
    </p:spTree>
    <p:extLst>
      <p:ext uri="{BB962C8B-B14F-4D97-AF65-F5344CB8AC3E}">
        <p14:creationId xmlns:p14="http://schemas.microsoft.com/office/powerpoint/2010/main" val="2302258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DF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CC0375-DC24-478B-8115-4EF78FCF0F89}" type="datetimeFigureOut">
              <a:rPr lang="en-IN" smtClean="0"/>
              <a:t>10-02-2021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05F8A5-CC46-49B6-9A5E-2ECE25696453}" type="slidenum">
              <a:rPr lang="en-IN" smtClean="0"/>
              <a:t>‹#›</a:t>
            </a:fld>
            <a:endParaRPr lang="en-IN"/>
          </a:p>
        </p:txBody>
      </p:sp>
      <p:pic>
        <p:nvPicPr>
          <p:cNvPr id="7" name="Picture 2"/>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50098" y="-110617"/>
            <a:ext cx="12242098"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Connector 7"/>
          <p:cNvCxnSpPr/>
          <p:nvPr userDrawn="1"/>
        </p:nvCxnSpPr>
        <p:spPr>
          <a:xfrm>
            <a:off x="0" y="211347"/>
            <a:ext cx="12180498" cy="12940"/>
          </a:xfrm>
          <a:prstGeom prst="line">
            <a:avLst/>
          </a:prstGeom>
          <a:ln w="34925"/>
        </p:spPr>
        <p:style>
          <a:lnRef idx="1">
            <a:schemeClr val="accent6"/>
          </a:lnRef>
          <a:fillRef idx="0">
            <a:schemeClr val="accent6"/>
          </a:fillRef>
          <a:effectRef idx="0">
            <a:schemeClr val="accent6"/>
          </a:effectRef>
          <a:fontRef idx="minor">
            <a:schemeClr val="tx1"/>
          </a:fontRef>
        </p:style>
      </p:cxnSp>
      <p:pic>
        <p:nvPicPr>
          <p:cNvPr id="9" name="Picture 3"/>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6713934"/>
            <a:ext cx="12185138"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46051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5.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intelligence.weforum.org/topics/a1Gb0000000LrSOEA0?tab=publications"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67.xml.rels><?xml version="1.0" encoding="UTF-8" standalone="yes"?>
<Relationships xmlns="http://schemas.openxmlformats.org/package/2006/relationships"><Relationship Id="rId2" Type="http://schemas.openxmlformats.org/officeDocument/2006/relationships/hyperlink" Target="https://en.wikipedia.org/wiki/Business_model"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openxmlformats.org/officeDocument/2006/relationships/hyperlink" Target="https://garfinkleexecutivecoaching.com/"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hyperlink" Target="https://businessmodelgallery.com/models/amazon-retail/" TargetMode="External"/><Relationship Id="rId3" Type="http://schemas.openxmlformats.org/officeDocument/2006/relationships/notesSlide" Target="../notesSlides/notesSlide29.xml"/><Relationship Id="rId7" Type="http://schemas.openxmlformats.org/officeDocument/2006/relationships/hyperlink" Target="https://www.slideshare.net/sniukas/this-is-business-model-innovation" TargetMode="External"/><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openxmlformats.org/officeDocument/2006/relationships/hyperlink" Target="https://medium.com/swlh/why-90-of-startups-fail-and-what-to-do-about-it-b0af17b65059" TargetMode="External"/><Relationship Id="rId5" Type="http://schemas.openxmlformats.org/officeDocument/2006/relationships/hyperlink" Target="https://www.cbinsights.com/research/startup-failure-lessons/" TargetMode="External"/><Relationship Id="rId4" Type="http://schemas.openxmlformats.org/officeDocument/2006/relationships/hyperlink" Target="https://intelligence.weforum.org/topics/a1Gb0000000LrSOEA0?tab=publications" TargetMode="Externa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solidFill>
                  <a:srgbClr val="002060"/>
                </a:solidFill>
                <a:latin typeface="Georgia" panose="02040502050405020303" pitchFamily="18" charset="0"/>
              </a:rPr>
              <a:t>Foundations of Entrepreneurship</a:t>
            </a:r>
            <a:endParaRPr lang="en-IN" b="1" dirty="0">
              <a:solidFill>
                <a:srgbClr val="002060"/>
              </a:solidFill>
              <a:latin typeface="Georgia" panose="02040502050405020303" pitchFamily="18" charset="0"/>
            </a:endParaRPr>
          </a:p>
        </p:txBody>
      </p:sp>
      <p:sp>
        <p:nvSpPr>
          <p:cNvPr id="3" name="Subtitle 2"/>
          <p:cNvSpPr>
            <a:spLocks noGrp="1"/>
          </p:cNvSpPr>
          <p:nvPr>
            <p:ph type="subTitle" idx="1"/>
          </p:nvPr>
        </p:nvSpPr>
        <p:spPr>
          <a:xfrm>
            <a:off x="1524000" y="4376737"/>
            <a:ext cx="9144000" cy="1455651"/>
          </a:xfrm>
        </p:spPr>
        <p:txBody>
          <a:bodyPr>
            <a:normAutofit fontScale="92500" lnSpcReduction="10000"/>
          </a:bodyPr>
          <a:lstStyle/>
          <a:p>
            <a:r>
              <a:rPr lang="en-US" sz="3600" b="1" dirty="0" smtClean="0"/>
              <a:t>Competitive Advantage</a:t>
            </a:r>
          </a:p>
          <a:p>
            <a:r>
              <a:rPr lang="en-US" sz="2800" b="1" dirty="0" smtClean="0">
                <a:solidFill>
                  <a:schemeClr val="tx1">
                    <a:lumMod val="65000"/>
                    <a:lumOff val="35000"/>
                  </a:schemeClr>
                </a:solidFill>
              </a:rPr>
              <a:t>Lecture Note # </a:t>
            </a:r>
            <a:r>
              <a:rPr lang="en-US" sz="2800" b="1" dirty="0" smtClean="0">
                <a:solidFill>
                  <a:schemeClr val="tx1">
                    <a:lumMod val="65000"/>
                    <a:lumOff val="35000"/>
                  </a:schemeClr>
                </a:solidFill>
              </a:rPr>
              <a:t>14</a:t>
            </a:r>
            <a:endParaRPr lang="en-US" sz="2800" b="1" dirty="0" smtClean="0">
              <a:solidFill>
                <a:schemeClr val="tx1">
                  <a:lumMod val="65000"/>
                  <a:lumOff val="35000"/>
                </a:schemeClr>
              </a:solidFill>
            </a:endParaRPr>
          </a:p>
          <a:p>
            <a:r>
              <a:rPr lang="en-US" sz="2800" b="1" smtClean="0">
                <a:solidFill>
                  <a:schemeClr val="bg1">
                    <a:lumMod val="50000"/>
                  </a:schemeClr>
                </a:solidFill>
              </a:rPr>
              <a:t>10.02.2021</a:t>
            </a:r>
            <a:endParaRPr lang="en-IN" sz="2800" b="1" dirty="0">
              <a:solidFill>
                <a:schemeClr val="bg1">
                  <a:lumMod val="50000"/>
                </a:schemeClr>
              </a:solidFill>
            </a:endParaRPr>
          </a:p>
        </p:txBody>
      </p:sp>
    </p:spTree>
    <p:extLst>
      <p:ext uri="{BB962C8B-B14F-4D97-AF65-F5344CB8AC3E}">
        <p14:creationId xmlns:p14="http://schemas.microsoft.com/office/powerpoint/2010/main" val="35449525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0978" y="789672"/>
            <a:ext cx="7197251" cy="756309"/>
          </a:xfrm>
        </p:spPr>
        <p:txBody>
          <a:bodyPr vert="horz" lIns="91440" tIns="45720" rIns="91440" bIns="45720" rtlCol="0" anchor="ctr">
            <a:normAutofit/>
          </a:bodyPr>
          <a:lstStyle/>
          <a:p>
            <a:r>
              <a:rPr lang="en-IN" sz="3200" b="1" dirty="0">
                <a:solidFill>
                  <a:schemeClr val="accent5">
                    <a:lumMod val="75000"/>
                  </a:schemeClr>
                </a:solidFill>
                <a:latin typeface="Georgia" panose="02040502050405020303" pitchFamily="18" charset="0"/>
              </a:rPr>
              <a:t>Entry barrier – Moat</a:t>
            </a:r>
            <a:endParaRPr lang="en-US" sz="3200" b="1" dirty="0">
              <a:solidFill>
                <a:schemeClr val="accent5">
                  <a:lumMod val="75000"/>
                </a:schemeClr>
              </a:solidFill>
              <a:latin typeface="Georgia" panose="02040502050405020303"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106" y="1671136"/>
            <a:ext cx="5677063" cy="4260930"/>
          </a:xfrm>
          <a:prstGeom prst="rect">
            <a:avLst/>
          </a:prstGeom>
        </p:spPr>
      </p:pic>
    </p:spTree>
    <p:extLst>
      <p:ext uri="{BB962C8B-B14F-4D97-AF65-F5344CB8AC3E}">
        <p14:creationId xmlns:p14="http://schemas.microsoft.com/office/powerpoint/2010/main" val="20671971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0978" y="789672"/>
            <a:ext cx="7197251" cy="756309"/>
          </a:xfrm>
        </p:spPr>
        <p:txBody>
          <a:bodyPr vert="horz" lIns="91440" tIns="45720" rIns="91440" bIns="45720" rtlCol="0" anchor="ctr">
            <a:normAutofit/>
          </a:bodyPr>
          <a:lstStyle/>
          <a:p>
            <a:r>
              <a:rPr lang="en-IN" sz="3200" b="1" dirty="0">
                <a:solidFill>
                  <a:schemeClr val="accent5">
                    <a:lumMod val="75000"/>
                  </a:schemeClr>
                </a:solidFill>
                <a:latin typeface="Georgia" panose="02040502050405020303" pitchFamily="18" charset="0"/>
              </a:rPr>
              <a:t>Entry barrier – Moat</a:t>
            </a:r>
            <a:endParaRPr lang="en-US" sz="3200" b="1" dirty="0">
              <a:solidFill>
                <a:schemeClr val="accent5">
                  <a:lumMod val="75000"/>
                </a:schemeClr>
              </a:solidFill>
              <a:latin typeface="Georgia" panose="02040502050405020303"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106" y="1671136"/>
            <a:ext cx="5677063" cy="4260930"/>
          </a:xfrm>
          <a:prstGeom prst="rect">
            <a:avLst/>
          </a:prstGeom>
        </p:spPr>
      </p:pic>
      <p:sp>
        <p:nvSpPr>
          <p:cNvPr id="14" name="Freeform: Shape 13">
            <a:extLst>
              <a:ext uri="{FF2B5EF4-FFF2-40B4-BE49-F238E27FC236}">
                <a16:creationId xmlns:a16="http://schemas.microsoft.com/office/drawing/2014/main" id="{59F12E6D-6A95-4E08-851F-33DC413B56BA}"/>
              </a:ext>
            </a:extLst>
          </p:cNvPr>
          <p:cNvSpPr/>
          <p:nvPr/>
        </p:nvSpPr>
        <p:spPr>
          <a:xfrm>
            <a:off x="780531" y="2637923"/>
            <a:ext cx="5851608" cy="3575492"/>
          </a:xfrm>
          <a:custGeom>
            <a:avLst/>
            <a:gdLst>
              <a:gd name="connsiteX0" fmla="*/ 4245909 w 5851608"/>
              <a:gd name="connsiteY0" fmla="*/ 0 h 3575492"/>
              <a:gd name="connsiteX1" fmla="*/ 4320416 w 5851608"/>
              <a:gd name="connsiteY1" fmla="*/ 23188 h 3575492"/>
              <a:gd name="connsiteX2" fmla="*/ 5851608 w 5851608"/>
              <a:gd name="connsiteY2" fmla="*/ 1685270 h 3575492"/>
              <a:gd name="connsiteX3" fmla="*/ 2925804 w 5851608"/>
              <a:gd name="connsiteY3" fmla="*/ 3575492 h 3575492"/>
              <a:gd name="connsiteX4" fmla="*/ 0 w 5851608"/>
              <a:gd name="connsiteY4" fmla="*/ 1685270 h 3575492"/>
              <a:gd name="connsiteX5" fmla="*/ 1064721 w 5851608"/>
              <a:gd name="connsiteY5" fmla="*/ 226683 h 3575492"/>
              <a:gd name="connsiteX6" fmla="*/ 1069076 w 5851608"/>
              <a:gd name="connsiteY6" fmla="*/ 224579 h 3575492"/>
              <a:gd name="connsiteX7" fmla="*/ 1069076 w 5851608"/>
              <a:gd name="connsiteY7" fmla="*/ 1185553 h 3575492"/>
              <a:gd name="connsiteX8" fmla="*/ 988808 w 5851608"/>
              <a:gd name="connsiteY8" fmla="*/ 1270096 h 3575492"/>
              <a:gd name="connsiteX9" fmla="*/ 823607 w 5851608"/>
              <a:gd name="connsiteY9" fmla="*/ 1685270 h 3575492"/>
              <a:gd name="connsiteX10" fmla="*/ 2925804 w 5851608"/>
              <a:gd name="connsiteY10" fmla="*/ 2751884 h 3575492"/>
              <a:gd name="connsiteX11" fmla="*/ 5028001 w 5851608"/>
              <a:gd name="connsiteY11" fmla="*/ 1685270 h 3575492"/>
              <a:gd name="connsiteX12" fmla="*/ 4262996 w 5851608"/>
              <a:gd name="connsiteY12" fmla="*/ 862219 h 3575492"/>
              <a:gd name="connsiteX13" fmla="*/ 4245909 w 5851608"/>
              <a:gd name="connsiteY13" fmla="*/ 855736 h 357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51608" h="3575492">
                <a:moveTo>
                  <a:pt x="4245909" y="0"/>
                </a:moveTo>
                <a:lnTo>
                  <a:pt x="4320416" y="23188"/>
                </a:lnTo>
                <a:cubicBezTo>
                  <a:pt x="5232463" y="343276"/>
                  <a:pt x="5851608" y="967561"/>
                  <a:pt x="5851608" y="1685270"/>
                </a:cubicBezTo>
                <a:cubicBezTo>
                  <a:pt x="5851608" y="2729211"/>
                  <a:pt x="4541681" y="3575492"/>
                  <a:pt x="2925804" y="3575492"/>
                </a:cubicBezTo>
                <a:cubicBezTo>
                  <a:pt x="1309927" y="3575492"/>
                  <a:pt x="0" y="2729211"/>
                  <a:pt x="0" y="1685270"/>
                </a:cubicBezTo>
                <a:cubicBezTo>
                  <a:pt x="0" y="1098053"/>
                  <a:pt x="414469" y="573377"/>
                  <a:pt x="1064721" y="226683"/>
                </a:cubicBezTo>
                <a:lnTo>
                  <a:pt x="1069076" y="224579"/>
                </a:lnTo>
                <a:lnTo>
                  <a:pt x="1069076" y="1185553"/>
                </a:lnTo>
                <a:lnTo>
                  <a:pt x="988808" y="1270096"/>
                </a:lnTo>
                <a:cubicBezTo>
                  <a:pt x="882431" y="1397704"/>
                  <a:pt x="823607" y="1538001"/>
                  <a:pt x="823607" y="1685270"/>
                </a:cubicBezTo>
                <a:cubicBezTo>
                  <a:pt x="823607" y="2274345"/>
                  <a:pt x="1764793" y="2751884"/>
                  <a:pt x="2925804" y="2751884"/>
                </a:cubicBezTo>
                <a:cubicBezTo>
                  <a:pt x="4086815" y="2751884"/>
                  <a:pt x="5028001" y="2274345"/>
                  <a:pt x="5028001" y="1685270"/>
                </a:cubicBezTo>
                <a:cubicBezTo>
                  <a:pt x="5028001" y="1353915"/>
                  <a:pt x="4730204" y="1057851"/>
                  <a:pt x="4262996" y="862219"/>
                </a:cubicBezTo>
                <a:lnTo>
                  <a:pt x="4245909" y="855736"/>
                </a:lnTo>
                <a:close/>
              </a:path>
            </a:pathLst>
          </a:custGeom>
          <a:solidFill>
            <a:schemeClr val="accent1">
              <a:lumMod val="50000"/>
              <a:alpha val="35000"/>
            </a:schemeClr>
          </a:solidFill>
          <a:ln>
            <a:solidFill>
              <a:srgbClr val="7E8691"/>
            </a:solidFill>
          </a:ln>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5" name="Picture 2" descr="See the source image">
            <a:extLst>
              <a:ext uri="{FF2B5EF4-FFF2-40B4-BE49-F238E27FC236}">
                <a16:creationId xmlns:a16="http://schemas.microsoft.com/office/drawing/2014/main" id="{5B789274-2C8D-41DE-89B7-1554E3B57E0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6407169" y="2753857"/>
            <a:ext cx="771193" cy="12150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E11AE15-9AAA-4CA7-86BF-2E49A0D240BA}"/>
              </a:ext>
            </a:extLst>
          </p:cNvPr>
          <p:cNvPicPr>
            <a:picLocks noChangeAspect="1"/>
          </p:cNvPicPr>
          <p:nvPr/>
        </p:nvPicPr>
        <p:blipFill>
          <a:blip r:embed="rId5"/>
          <a:stretch>
            <a:fillRect/>
          </a:stretch>
        </p:blipFill>
        <p:spPr>
          <a:xfrm flipH="1">
            <a:off x="6443122" y="4035825"/>
            <a:ext cx="675392" cy="1140916"/>
          </a:xfrm>
          <a:prstGeom prst="rect">
            <a:avLst/>
          </a:prstGeom>
        </p:spPr>
      </p:pic>
      <p:pic>
        <p:nvPicPr>
          <p:cNvPr id="9" name="Picture 8">
            <a:extLst>
              <a:ext uri="{FF2B5EF4-FFF2-40B4-BE49-F238E27FC236}">
                <a16:creationId xmlns:a16="http://schemas.microsoft.com/office/drawing/2014/main" id="{0DA926C6-9D6E-4919-B26E-893E405F5AA4}"/>
              </a:ext>
            </a:extLst>
          </p:cNvPr>
          <p:cNvPicPr>
            <a:picLocks noChangeAspect="1"/>
          </p:cNvPicPr>
          <p:nvPr/>
        </p:nvPicPr>
        <p:blipFill>
          <a:blip r:embed="rId6"/>
          <a:stretch>
            <a:fillRect/>
          </a:stretch>
        </p:blipFill>
        <p:spPr>
          <a:xfrm flipH="1">
            <a:off x="7523867" y="3968865"/>
            <a:ext cx="866764" cy="866764"/>
          </a:xfrm>
          <a:prstGeom prst="rect">
            <a:avLst/>
          </a:prstGeom>
        </p:spPr>
      </p:pic>
    </p:spTree>
    <p:extLst>
      <p:ext uri="{BB962C8B-B14F-4D97-AF65-F5344CB8AC3E}">
        <p14:creationId xmlns:p14="http://schemas.microsoft.com/office/powerpoint/2010/main" val="18129526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0978" y="789672"/>
            <a:ext cx="7197251" cy="756309"/>
          </a:xfrm>
        </p:spPr>
        <p:txBody>
          <a:bodyPr vert="horz" lIns="91440" tIns="45720" rIns="91440" bIns="45720" rtlCol="0" anchor="ctr">
            <a:normAutofit/>
          </a:bodyPr>
          <a:lstStyle/>
          <a:p>
            <a:r>
              <a:rPr lang="en-IN" sz="3200" b="1" dirty="0">
                <a:solidFill>
                  <a:schemeClr val="accent5">
                    <a:lumMod val="75000"/>
                  </a:schemeClr>
                </a:solidFill>
                <a:latin typeface="Georgia" panose="02040502050405020303" pitchFamily="18" charset="0"/>
              </a:rPr>
              <a:t>Entry barrier – Moat</a:t>
            </a:r>
            <a:endParaRPr lang="en-US" sz="3200" b="1" dirty="0">
              <a:solidFill>
                <a:schemeClr val="accent5">
                  <a:lumMod val="75000"/>
                </a:schemeClr>
              </a:solidFill>
              <a:latin typeface="Georgia" panose="02040502050405020303"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106" y="1671136"/>
            <a:ext cx="5677063" cy="4260930"/>
          </a:xfrm>
          <a:prstGeom prst="rect">
            <a:avLst/>
          </a:prstGeom>
        </p:spPr>
      </p:pic>
      <p:sp>
        <p:nvSpPr>
          <p:cNvPr id="14" name="Freeform: Shape 13">
            <a:extLst>
              <a:ext uri="{FF2B5EF4-FFF2-40B4-BE49-F238E27FC236}">
                <a16:creationId xmlns:a16="http://schemas.microsoft.com/office/drawing/2014/main" id="{59F12E6D-6A95-4E08-851F-33DC413B56BA}"/>
              </a:ext>
            </a:extLst>
          </p:cNvPr>
          <p:cNvSpPr/>
          <p:nvPr/>
        </p:nvSpPr>
        <p:spPr>
          <a:xfrm>
            <a:off x="780531" y="2637923"/>
            <a:ext cx="5851608" cy="3575492"/>
          </a:xfrm>
          <a:custGeom>
            <a:avLst/>
            <a:gdLst>
              <a:gd name="connsiteX0" fmla="*/ 4245909 w 5851608"/>
              <a:gd name="connsiteY0" fmla="*/ 0 h 3575492"/>
              <a:gd name="connsiteX1" fmla="*/ 4320416 w 5851608"/>
              <a:gd name="connsiteY1" fmla="*/ 23188 h 3575492"/>
              <a:gd name="connsiteX2" fmla="*/ 5851608 w 5851608"/>
              <a:gd name="connsiteY2" fmla="*/ 1685270 h 3575492"/>
              <a:gd name="connsiteX3" fmla="*/ 2925804 w 5851608"/>
              <a:gd name="connsiteY3" fmla="*/ 3575492 h 3575492"/>
              <a:gd name="connsiteX4" fmla="*/ 0 w 5851608"/>
              <a:gd name="connsiteY4" fmla="*/ 1685270 h 3575492"/>
              <a:gd name="connsiteX5" fmla="*/ 1064721 w 5851608"/>
              <a:gd name="connsiteY5" fmla="*/ 226683 h 3575492"/>
              <a:gd name="connsiteX6" fmla="*/ 1069076 w 5851608"/>
              <a:gd name="connsiteY6" fmla="*/ 224579 h 3575492"/>
              <a:gd name="connsiteX7" fmla="*/ 1069076 w 5851608"/>
              <a:gd name="connsiteY7" fmla="*/ 1185553 h 3575492"/>
              <a:gd name="connsiteX8" fmla="*/ 988808 w 5851608"/>
              <a:gd name="connsiteY8" fmla="*/ 1270096 h 3575492"/>
              <a:gd name="connsiteX9" fmla="*/ 823607 w 5851608"/>
              <a:gd name="connsiteY9" fmla="*/ 1685270 h 3575492"/>
              <a:gd name="connsiteX10" fmla="*/ 2925804 w 5851608"/>
              <a:gd name="connsiteY10" fmla="*/ 2751884 h 3575492"/>
              <a:gd name="connsiteX11" fmla="*/ 5028001 w 5851608"/>
              <a:gd name="connsiteY11" fmla="*/ 1685270 h 3575492"/>
              <a:gd name="connsiteX12" fmla="*/ 4262996 w 5851608"/>
              <a:gd name="connsiteY12" fmla="*/ 862219 h 3575492"/>
              <a:gd name="connsiteX13" fmla="*/ 4245909 w 5851608"/>
              <a:gd name="connsiteY13" fmla="*/ 855736 h 357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51608" h="3575492">
                <a:moveTo>
                  <a:pt x="4245909" y="0"/>
                </a:moveTo>
                <a:lnTo>
                  <a:pt x="4320416" y="23188"/>
                </a:lnTo>
                <a:cubicBezTo>
                  <a:pt x="5232463" y="343276"/>
                  <a:pt x="5851608" y="967561"/>
                  <a:pt x="5851608" y="1685270"/>
                </a:cubicBezTo>
                <a:cubicBezTo>
                  <a:pt x="5851608" y="2729211"/>
                  <a:pt x="4541681" y="3575492"/>
                  <a:pt x="2925804" y="3575492"/>
                </a:cubicBezTo>
                <a:cubicBezTo>
                  <a:pt x="1309927" y="3575492"/>
                  <a:pt x="0" y="2729211"/>
                  <a:pt x="0" y="1685270"/>
                </a:cubicBezTo>
                <a:cubicBezTo>
                  <a:pt x="0" y="1098053"/>
                  <a:pt x="414469" y="573377"/>
                  <a:pt x="1064721" y="226683"/>
                </a:cubicBezTo>
                <a:lnTo>
                  <a:pt x="1069076" y="224579"/>
                </a:lnTo>
                <a:lnTo>
                  <a:pt x="1069076" y="1185553"/>
                </a:lnTo>
                <a:lnTo>
                  <a:pt x="988808" y="1270096"/>
                </a:lnTo>
                <a:cubicBezTo>
                  <a:pt x="882431" y="1397704"/>
                  <a:pt x="823607" y="1538001"/>
                  <a:pt x="823607" y="1685270"/>
                </a:cubicBezTo>
                <a:cubicBezTo>
                  <a:pt x="823607" y="2274345"/>
                  <a:pt x="1764793" y="2751884"/>
                  <a:pt x="2925804" y="2751884"/>
                </a:cubicBezTo>
                <a:cubicBezTo>
                  <a:pt x="4086815" y="2751884"/>
                  <a:pt x="5028001" y="2274345"/>
                  <a:pt x="5028001" y="1685270"/>
                </a:cubicBezTo>
                <a:cubicBezTo>
                  <a:pt x="5028001" y="1353915"/>
                  <a:pt x="4730204" y="1057851"/>
                  <a:pt x="4262996" y="862219"/>
                </a:cubicBezTo>
                <a:lnTo>
                  <a:pt x="4245909" y="855736"/>
                </a:lnTo>
                <a:close/>
              </a:path>
            </a:pathLst>
          </a:custGeom>
          <a:solidFill>
            <a:schemeClr val="accent1">
              <a:lumMod val="50000"/>
              <a:alpha val="35000"/>
            </a:schemeClr>
          </a:solidFill>
          <a:ln>
            <a:solidFill>
              <a:srgbClr val="7E8691"/>
            </a:solidFill>
          </a:ln>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8" name="Group 7">
            <a:extLst>
              <a:ext uri="{FF2B5EF4-FFF2-40B4-BE49-F238E27FC236}">
                <a16:creationId xmlns:a16="http://schemas.microsoft.com/office/drawing/2014/main" id="{7121252B-7A7B-428D-900A-D85A414E159F}"/>
              </a:ext>
            </a:extLst>
          </p:cNvPr>
          <p:cNvGrpSpPr/>
          <p:nvPr/>
        </p:nvGrpSpPr>
        <p:grpSpPr>
          <a:xfrm>
            <a:off x="4416357" y="2850354"/>
            <a:ext cx="4770377" cy="2419487"/>
            <a:chOff x="4416357" y="2850354"/>
            <a:chExt cx="4770377" cy="2419487"/>
          </a:xfrm>
        </p:grpSpPr>
        <p:pic>
          <p:nvPicPr>
            <p:cNvPr id="10" name="Picture 9">
              <a:extLst>
                <a:ext uri="{FF2B5EF4-FFF2-40B4-BE49-F238E27FC236}">
                  <a16:creationId xmlns:a16="http://schemas.microsoft.com/office/drawing/2014/main" id="{D527E9F2-F09C-4422-BBC2-95744E26C44D}"/>
                </a:ext>
              </a:extLst>
            </p:cNvPr>
            <p:cNvPicPr>
              <a:picLocks noChangeAspect="1"/>
            </p:cNvPicPr>
            <p:nvPr/>
          </p:nvPicPr>
          <p:blipFill>
            <a:blip r:embed="rId4"/>
            <a:stretch>
              <a:fillRect/>
            </a:stretch>
          </p:blipFill>
          <p:spPr>
            <a:xfrm flipH="1">
              <a:off x="6700223" y="3695543"/>
              <a:ext cx="866764" cy="866764"/>
            </a:xfrm>
            <a:prstGeom prst="rect">
              <a:avLst/>
            </a:prstGeom>
          </p:spPr>
        </p:pic>
        <p:pic>
          <p:nvPicPr>
            <p:cNvPr id="11" name="Picture 10">
              <a:extLst>
                <a:ext uri="{FF2B5EF4-FFF2-40B4-BE49-F238E27FC236}">
                  <a16:creationId xmlns:a16="http://schemas.microsoft.com/office/drawing/2014/main" id="{A49335CB-EFA1-458C-B795-C7EDDBB47473}"/>
                </a:ext>
              </a:extLst>
            </p:cNvPr>
            <p:cNvPicPr>
              <a:picLocks noChangeAspect="1"/>
            </p:cNvPicPr>
            <p:nvPr/>
          </p:nvPicPr>
          <p:blipFill>
            <a:blip r:embed="rId5"/>
            <a:stretch>
              <a:fillRect/>
            </a:stretch>
          </p:blipFill>
          <p:spPr>
            <a:xfrm>
              <a:off x="4416357" y="2850354"/>
              <a:ext cx="2283866" cy="2283866"/>
            </a:xfrm>
            <a:prstGeom prst="rect">
              <a:avLst/>
            </a:prstGeom>
          </p:spPr>
        </p:pic>
        <p:pic>
          <p:nvPicPr>
            <p:cNvPr id="12" name="Picture 2" descr="See the source image">
              <a:extLst>
                <a:ext uri="{FF2B5EF4-FFF2-40B4-BE49-F238E27FC236}">
                  <a16:creationId xmlns:a16="http://schemas.microsoft.com/office/drawing/2014/main" id="{8F13C44C-7003-4F2E-BAF5-A787B708CFE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25746" y="3088039"/>
              <a:ext cx="771193" cy="12150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5275FB8C-4DFE-4578-BF7F-E2DCA51C9BC3}"/>
                </a:ext>
              </a:extLst>
            </p:cNvPr>
            <p:cNvPicPr>
              <a:picLocks noChangeAspect="1"/>
            </p:cNvPicPr>
            <p:nvPr/>
          </p:nvPicPr>
          <p:blipFill>
            <a:blip r:embed="rId7"/>
            <a:stretch>
              <a:fillRect/>
            </a:stretch>
          </p:blipFill>
          <p:spPr>
            <a:xfrm>
              <a:off x="8511342" y="4128925"/>
              <a:ext cx="675392" cy="1140916"/>
            </a:xfrm>
            <a:prstGeom prst="rect">
              <a:avLst/>
            </a:prstGeom>
          </p:spPr>
        </p:pic>
      </p:grpSp>
    </p:spTree>
    <p:extLst>
      <p:ext uri="{BB962C8B-B14F-4D97-AF65-F5344CB8AC3E}">
        <p14:creationId xmlns:p14="http://schemas.microsoft.com/office/powerpoint/2010/main" val="39941922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3200" b="1" dirty="0">
                <a:solidFill>
                  <a:schemeClr val="accent5">
                    <a:lumMod val="75000"/>
                  </a:schemeClr>
                </a:solidFill>
                <a:latin typeface="Georgia" panose="02040502050405020303" pitchFamily="18" charset="0"/>
              </a:rPr>
              <a:t>Scalability</a:t>
            </a:r>
          </a:p>
        </p:txBody>
      </p:sp>
      <p:sp>
        <p:nvSpPr>
          <p:cNvPr id="3" name="Content Placeholder 2"/>
          <p:cNvSpPr>
            <a:spLocks noGrp="1"/>
          </p:cNvSpPr>
          <p:nvPr>
            <p:ph idx="1"/>
          </p:nvPr>
        </p:nvSpPr>
        <p:spPr>
          <a:xfrm>
            <a:off x="976745" y="1455973"/>
            <a:ext cx="9333903" cy="4030427"/>
          </a:xfrm>
        </p:spPr>
        <p:txBody>
          <a:bodyPr/>
          <a:lstStyle/>
          <a:p>
            <a:r>
              <a:rPr lang="en-US" sz="2400" b="1" dirty="0">
                <a:solidFill>
                  <a:srgbClr val="002060"/>
                </a:solidFill>
              </a:rPr>
              <a:t>Scalability – how easily business can scale or grow. Software application is a classical example of scalable solution. Developing it is costly but can be cloned at very little marginal cost. </a:t>
            </a:r>
          </a:p>
          <a:p>
            <a:r>
              <a:rPr lang="en-US" sz="2400" b="1" dirty="0">
                <a:solidFill>
                  <a:srgbClr val="002060"/>
                </a:solidFill>
              </a:rPr>
              <a:t>Many of the E-commerce businesses are </a:t>
            </a:r>
            <a:r>
              <a:rPr lang="en-US" sz="2400" b="1" dirty="0" smtClean="0">
                <a:solidFill>
                  <a:srgbClr val="002060"/>
                </a:solidFill>
              </a:rPr>
              <a:t>easily </a:t>
            </a:r>
            <a:r>
              <a:rPr lang="en-US" sz="2400" b="1" dirty="0">
                <a:solidFill>
                  <a:srgbClr val="002060"/>
                </a:solidFill>
              </a:rPr>
              <a:t>scalable.</a:t>
            </a:r>
          </a:p>
          <a:p>
            <a:r>
              <a:rPr lang="en-US" sz="2400" b="1" dirty="0">
                <a:solidFill>
                  <a:srgbClr val="002060"/>
                </a:solidFill>
              </a:rPr>
              <a:t>Good examples are </a:t>
            </a:r>
            <a:r>
              <a:rPr lang="en-US" sz="2400" b="1" u="sng" dirty="0">
                <a:solidFill>
                  <a:srgbClr val="002060"/>
                </a:solidFill>
              </a:rPr>
              <a:t>Amazon</a:t>
            </a:r>
            <a:r>
              <a:rPr lang="en-US" sz="2400" b="1" dirty="0">
                <a:solidFill>
                  <a:srgbClr val="002060"/>
                </a:solidFill>
              </a:rPr>
              <a:t>, </a:t>
            </a:r>
            <a:r>
              <a:rPr lang="en-US" sz="2400" b="1" u="sng" dirty="0">
                <a:solidFill>
                  <a:srgbClr val="002060"/>
                </a:solidFill>
              </a:rPr>
              <a:t>Flipkart</a:t>
            </a:r>
            <a:r>
              <a:rPr lang="en-US" sz="2400" b="1" dirty="0">
                <a:solidFill>
                  <a:srgbClr val="002060"/>
                </a:solidFill>
              </a:rPr>
              <a:t>, </a:t>
            </a:r>
            <a:r>
              <a:rPr lang="en-US" sz="2400" b="1" u="sng" dirty="0" err="1">
                <a:solidFill>
                  <a:srgbClr val="002060"/>
                </a:solidFill>
              </a:rPr>
              <a:t>Practo</a:t>
            </a:r>
            <a:endParaRPr lang="en-US" sz="2400" b="1" u="sng" dirty="0">
              <a:solidFill>
                <a:srgbClr val="002060"/>
              </a:solidFill>
            </a:endParaRPr>
          </a:p>
          <a:p>
            <a:r>
              <a:rPr lang="en-US" sz="2400" b="1" dirty="0">
                <a:solidFill>
                  <a:srgbClr val="002060"/>
                </a:solidFill>
              </a:rPr>
              <a:t>In network based companies, scalability is a must for sustainability.</a:t>
            </a:r>
          </a:p>
        </p:txBody>
      </p:sp>
    </p:spTree>
    <p:extLst>
      <p:ext uri="{BB962C8B-B14F-4D97-AF65-F5344CB8AC3E}">
        <p14:creationId xmlns:p14="http://schemas.microsoft.com/office/powerpoint/2010/main" val="677287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anim calcmode="lin" valueType="num">
                                      <p:cBhvr>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4955" y="322163"/>
            <a:ext cx="9931258" cy="1087438"/>
          </a:xfrm>
        </p:spPr>
        <p:txBody>
          <a:bodyPr vert="horz" lIns="91440" tIns="45720" rIns="91440" bIns="45720" rtlCol="0" anchor="ctr">
            <a:normAutofit/>
          </a:bodyPr>
          <a:lstStyle/>
          <a:p>
            <a:r>
              <a:rPr lang="en-US" sz="3200" b="1" dirty="0">
                <a:solidFill>
                  <a:schemeClr val="accent5">
                    <a:lumMod val="75000"/>
                  </a:schemeClr>
                </a:solidFill>
                <a:latin typeface="Georgia" panose="02040502050405020303" pitchFamily="18" charset="0"/>
              </a:rPr>
              <a:t>Pricing power</a:t>
            </a:r>
          </a:p>
        </p:txBody>
      </p:sp>
      <p:sp>
        <p:nvSpPr>
          <p:cNvPr id="3" name="Content Placeholder 2"/>
          <p:cNvSpPr>
            <a:spLocks noGrp="1"/>
          </p:cNvSpPr>
          <p:nvPr>
            <p:ph idx="1"/>
          </p:nvPr>
        </p:nvSpPr>
        <p:spPr>
          <a:xfrm>
            <a:off x="1111827" y="1185863"/>
            <a:ext cx="8421056" cy="4351338"/>
          </a:xfrm>
        </p:spPr>
        <p:txBody>
          <a:bodyPr>
            <a:normAutofit/>
          </a:bodyPr>
          <a:lstStyle/>
          <a:p>
            <a:r>
              <a:rPr lang="en-US" sz="2400" b="1" dirty="0">
                <a:solidFill>
                  <a:srgbClr val="002060"/>
                </a:solidFill>
              </a:rPr>
              <a:t>Pricing power is the capacity to increase price without affecting the level of customers’ demand for the product. </a:t>
            </a:r>
          </a:p>
          <a:p>
            <a:r>
              <a:rPr lang="en-US" sz="2400" b="1" dirty="0">
                <a:solidFill>
                  <a:srgbClr val="002060"/>
                </a:solidFill>
              </a:rPr>
              <a:t>Say you are the sole manufacturer of a life-saving drug. You can increase the price without much impact on the sales volume. Monopoly, brand loyalty, trust, superior value proposition give pricing power.</a:t>
            </a:r>
          </a:p>
          <a:p>
            <a:r>
              <a:rPr lang="en-IN" sz="2400" b="1" dirty="0">
                <a:solidFill>
                  <a:srgbClr val="002060"/>
                </a:solidFill>
              </a:rPr>
              <a:t>The ability to raise prices is one of the most important characteristics that determines sustainability and profitability of a business.</a:t>
            </a:r>
          </a:p>
          <a:p>
            <a:r>
              <a:rPr lang="en-IN" sz="2400" b="1" dirty="0">
                <a:solidFill>
                  <a:srgbClr val="002060"/>
                </a:solidFill>
              </a:rPr>
              <a:t>Whenever input costs go up, firms can pass it over to customer by increasing price without the fear of losing customers.</a:t>
            </a:r>
          </a:p>
        </p:txBody>
      </p:sp>
    </p:spTree>
    <p:extLst>
      <p:ext uri="{BB962C8B-B14F-4D97-AF65-F5344CB8AC3E}">
        <p14:creationId xmlns:p14="http://schemas.microsoft.com/office/powerpoint/2010/main" val="2810378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anim calcmode="lin" valueType="num">
                                      <p:cBhvr>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9326" t="7436" r="34587" b="39284"/>
          <a:stretch/>
        </p:blipFill>
        <p:spPr bwMode="auto">
          <a:xfrm>
            <a:off x="385440" y="1776365"/>
            <a:ext cx="7677700" cy="41005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8310368" y="1341536"/>
            <a:ext cx="1507336"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IN" dirty="0"/>
              <a:t>Martin </a:t>
            </a:r>
            <a:r>
              <a:rPr lang="en-IN" dirty="0" err="1"/>
              <a:t>Shkreli</a:t>
            </a:r>
            <a:endParaRPr lang="en-IN" dirty="0"/>
          </a:p>
        </p:txBody>
      </p:sp>
      <p:sp>
        <p:nvSpPr>
          <p:cNvPr id="6" name="Rectangle 5"/>
          <p:cNvSpPr/>
          <p:nvPr/>
        </p:nvSpPr>
        <p:spPr>
          <a:xfrm>
            <a:off x="10064932" y="2073154"/>
            <a:ext cx="1505412" cy="369332"/>
          </a:xfrm>
          <a:prstGeom prst="rect">
            <a:avLst/>
          </a:prstGeom>
        </p:spPr>
        <p:txBody>
          <a:bodyPr wrap="none">
            <a:spAutoFit/>
          </a:bodyPr>
          <a:lstStyle/>
          <a:p>
            <a:r>
              <a:rPr lang="en-US" dirty="0"/>
              <a:t>toxoplasmosis</a:t>
            </a:r>
          </a:p>
        </p:txBody>
      </p:sp>
      <p:sp>
        <p:nvSpPr>
          <p:cNvPr id="13" name="32-Point Star 12"/>
          <p:cNvSpPr/>
          <p:nvPr/>
        </p:nvSpPr>
        <p:spPr>
          <a:xfrm>
            <a:off x="2780126" y="2442486"/>
            <a:ext cx="1595685" cy="1186492"/>
          </a:xfrm>
          <a:prstGeom prst="star32">
            <a:avLst/>
          </a:prstGeom>
          <a:noFill/>
          <a:ln w="76200">
            <a:solidFill>
              <a:srgbClr val="FF0000">
                <a:alpha val="2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32-Point Star 16"/>
          <p:cNvSpPr/>
          <p:nvPr/>
        </p:nvSpPr>
        <p:spPr>
          <a:xfrm>
            <a:off x="5244340" y="2442486"/>
            <a:ext cx="1703319" cy="1139412"/>
          </a:xfrm>
          <a:prstGeom prst="star32">
            <a:avLst/>
          </a:prstGeom>
          <a:noFill/>
          <a:ln w="76200">
            <a:solidFill>
              <a:srgbClr val="FF0000">
                <a:alpha val="3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3863" y="230458"/>
            <a:ext cx="11079950" cy="999742"/>
          </a:xfrm>
        </p:spPr>
        <p:txBody>
          <a:bodyPr vert="horz" lIns="91440" tIns="45720" rIns="91440" bIns="45720" rtlCol="0" anchor="ctr">
            <a:normAutofit/>
          </a:bodyPr>
          <a:lstStyle/>
          <a:p>
            <a:r>
              <a:rPr lang="en-IN" sz="3200" b="1" dirty="0">
                <a:solidFill>
                  <a:schemeClr val="accent5">
                    <a:lumMod val="75000"/>
                  </a:schemeClr>
                </a:solidFill>
                <a:latin typeface="Georgia" panose="02040502050405020303" pitchFamily="18" charset="0"/>
              </a:rPr>
              <a:t>Example of Monopoly, Pricing Power, and Extreme Greed/ Notoriety</a:t>
            </a:r>
            <a:endParaRPr lang="en-US" sz="3200" b="1" dirty="0">
              <a:solidFill>
                <a:schemeClr val="accent5">
                  <a:lumMod val="75000"/>
                </a:schemeClr>
              </a:solidFill>
              <a:latin typeface="Georgia" panose="02040502050405020303" pitchFamily="18" charset="0"/>
            </a:endParaRPr>
          </a:p>
        </p:txBody>
      </p:sp>
      <p:pic>
        <p:nvPicPr>
          <p:cNvPr id="3" name="Picture 2"/>
          <p:cNvPicPr>
            <a:picLocks noChangeAspect="1"/>
          </p:cNvPicPr>
          <p:nvPr/>
        </p:nvPicPr>
        <p:blipFill>
          <a:blip r:embed="rId4"/>
          <a:stretch>
            <a:fillRect/>
          </a:stretch>
        </p:blipFill>
        <p:spPr>
          <a:xfrm>
            <a:off x="8098855" y="1710868"/>
            <a:ext cx="1930362" cy="3934162"/>
          </a:xfrm>
          <a:prstGeom prst="rect">
            <a:avLst/>
          </a:prstGeom>
        </p:spPr>
      </p:pic>
    </p:spTree>
    <p:extLst>
      <p:ext uri="{BB962C8B-B14F-4D97-AF65-F5344CB8AC3E}">
        <p14:creationId xmlns:p14="http://schemas.microsoft.com/office/powerpoint/2010/main" val="38146593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rotWithShape="1">
          <a:blip r:embed="rId2"/>
          <a:srcRect l="25471" t="7195" r="27399" b="12261"/>
          <a:stretch/>
        </p:blipFill>
        <p:spPr>
          <a:xfrm>
            <a:off x="665019" y="253658"/>
            <a:ext cx="5902036" cy="6304015"/>
          </a:xfrm>
          <a:prstGeom prst="rect">
            <a:avLst/>
          </a:prstGeom>
        </p:spPr>
      </p:pic>
      <p:pic>
        <p:nvPicPr>
          <p:cNvPr id="5" name="Picture 4"/>
          <p:cNvPicPr>
            <a:picLocks noChangeAspect="1"/>
          </p:cNvPicPr>
          <p:nvPr/>
        </p:nvPicPr>
        <p:blipFill>
          <a:blip r:embed="rId3"/>
          <a:stretch>
            <a:fillRect/>
          </a:stretch>
        </p:blipFill>
        <p:spPr>
          <a:xfrm>
            <a:off x="6464370" y="2304401"/>
            <a:ext cx="4398542" cy="2962418"/>
          </a:xfrm>
          <a:prstGeom prst="rect">
            <a:avLst/>
          </a:prstGeom>
        </p:spPr>
      </p:pic>
    </p:spTree>
    <p:extLst>
      <p:ext uri="{BB962C8B-B14F-4D97-AF65-F5344CB8AC3E}">
        <p14:creationId xmlns:p14="http://schemas.microsoft.com/office/powerpoint/2010/main" val="37313829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907" y="423492"/>
            <a:ext cx="10515600" cy="678500"/>
          </a:xfrm>
        </p:spPr>
        <p:txBody>
          <a:bodyPr vert="horz" lIns="91440" tIns="45720" rIns="91440" bIns="45720" rtlCol="0" anchor="ctr">
            <a:normAutofit/>
          </a:bodyPr>
          <a:lstStyle/>
          <a:p>
            <a:r>
              <a:rPr lang="en-US" sz="3200" b="1" dirty="0">
                <a:solidFill>
                  <a:schemeClr val="accent5">
                    <a:lumMod val="75000"/>
                  </a:schemeClr>
                </a:solidFill>
                <a:latin typeface="Georgia" panose="02040502050405020303" pitchFamily="18" charset="0"/>
              </a:rPr>
              <a:t>Sustainability of Pricing Power</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9207" t="8629" r="34278" b="31605"/>
          <a:stretch/>
        </p:blipFill>
        <p:spPr bwMode="auto">
          <a:xfrm>
            <a:off x="784953" y="1501972"/>
            <a:ext cx="7353300" cy="4371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17351" y="2903130"/>
            <a:ext cx="4429894" cy="1569660"/>
          </a:xfrm>
          <a:prstGeom prst="rect">
            <a:avLst/>
          </a:prstGeom>
          <a:solidFill>
            <a:schemeClr val="bg1"/>
          </a:solidFill>
          <a:ln w="22225">
            <a:solidFill>
              <a:srgbClr val="FFC000"/>
            </a:solidFill>
          </a:ln>
        </p:spPr>
        <p:txBody>
          <a:bodyPr wrap="square">
            <a:spAutoFit/>
          </a:bodyPr>
          <a:lstStyle/>
          <a:p>
            <a:r>
              <a:rPr lang="en-IN" sz="2400" b="1" dirty="0">
                <a:solidFill>
                  <a:schemeClr val="accent5">
                    <a:lumMod val="50000"/>
                  </a:schemeClr>
                </a:solidFill>
              </a:rPr>
              <a:t>July 27, 2016 :</a:t>
            </a:r>
          </a:p>
          <a:p>
            <a:r>
              <a:rPr lang="en-IN" sz="2400" dirty="0" err="1"/>
              <a:t>Imprimis</a:t>
            </a:r>
            <a:r>
              <a:rPr lang="en-IN" sz="2400" dirty="0"/>
              <a:t> Pharmaceuticals waiting FDA approval for </a:t>
            </a:r>
            <a:r>
              <a:rPr lang="en-IN" sz="2400" b="1" dirty="0">
                <a:solidFill>
                  <a:srgbClr val="00B050"/>
                </a:solidFill>
              </a:rPr>
              <a:t>$1</a:t>
            </a:r>
            <a:r>
              <a:rPr lang="en-IN" sz="2400" dirty="0"/>
              <a:t> copycat of </a:t>
            </a:r>
            <a:r>
              <a:rPr lang="en-IN" sz="2400" dirty="0" err="1"/>
              <a:t>Daraprim</a:t>
            </a:r>
            <a:r>
              <a:rPr lang="en-IN" sz="2400" dirty="0"/>
              <a:t>. </a:t>
            </a:r>
          </a:p>
        </p:txBody>
      </p:sp>
      <p:sp>
        <p:nvSpPr>
          <p:cNvPr id="6" name="Rectangle 5"/>
          <p:cNvSpPr/>
          <p:nvPr/>
        </p:nvSpPr>
        <p:spPr>
          <a:xfrm>
            <a:off x="4647245" y="2964684"/>
            <a:ext cx="5127377" cy="1446550"/>
          </a:xfrm>
          <a:prstGeom prst="rect">
            <a:avLst/>
          </a:prstGeom>
          <a:solidFill>
            <a:schemeClr val="bg1"/>
          </a:solidFill>
          <a:ln/>
        </p:spPr>
        <p:style>
          <a:lnRef idx="1">
            <a:schemeClr val="accent6"/>
          </a:lnRef>
          <a:fillRef idx="2">
            <a:schemeClr val="accent6"/>
          </a:fillRef>
          <a:effectRef idx="1">
            <a:schemeClr val="accent6"/>
          </a:effectRef>
          <a:fontRef idx="minor">
            <a:schemeClr val="dk1"/>
          </a:fontRef>
        </p:style>
        <p:txBody>
          <a:bodyPr wrap="square">
            <a:spAutoFit/>
          </a:bodyPr>
          <a:lstStyle/>
          <a:p>
            <a:r>
              <a:rPr lang="en-IN" sz="2200" dirty="0"/>
              <a:t>The same drug is already being made by many generic drug companies in </a:t>
            </a:r>
          </a:p>
          <a:p>
            <a:r>
              <a:rPr lang="en-IN" sz="2200" b="1" dirty="0">
                <a:solidFill>
                  <a:schemeClr val="accent5">
                    <a:lumMod val="75000"/>
                  </a:schemeClr>
                </a:solidFill>
              </a:rPr>
              <a:t>India</a:t>
            </a:r>
            <a:r>
              <a:rPr lang="en-IN" sz="2200" dirty="0"/>
              <a:t>, where it can cost as little as </a:t>
            </a:r>
            <a:r>
              <a:rPr lang="en-IN" sz="2200" b="1" dirty="0">
                <a:solidFill>
                  <a:schemeClr val="accent5">
                    <a:lumMod val="75000"/>
                  </a:schemeClr>
                </a:solidFill>
              </a:rPr>
              <a:t>4 cents</a:t>
            </a:r>
            <a:r>
              <a:rPr lang="en-IN" sz="2200" dirty="0">
                <a:solidFill>
                  <a:schemeClr val="accent5">
                    <a:lumMod val="75000"/>
                  </a:schemeClr>
                </a:solidFill>
              </a:rPr>
              <a:t>.</a:t>
            </a:r>
          </a:p>
        </p:txBody>
      </p:sp>
      <p:sp>
        <p:nvSpPr>
          <p:cNvPr id="5" name="Rectangle 4">
            <a:extLst>
              <a:ext uri="{FF2B5EF4-FFF2-40B4-BE49-F238E27FC236}">
                <a16:creationId xmlns:a16="http://schemas.microsoft.com/office/drawing/2014/main" id="{7FFF196B-9236-4DBD-9861-3E941BE1E7C7}"/>
              </a:ext>
            </a:extLst>
          </p:cNvPr>
          <p:cNvSpPr/>
          <p:nvPr/>
        </p:nvSpPr>
        <p:spPr>
          <a:xfrm>
            <a:off x="217352" y="1338606"/>
            <a:ext cx="9557270" cy="1564524"/>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04BCFB41-08A7-4BA8-8858-630E759258AA}"/>
              </a:ext>
            </a:extLst>
          </p:cNvPr>
          <p:cNvSpPr/>
          <p:nvPr/>
        </p:nvSpPr>
        <p:spPr>
          <a:xfrm>
            <a:off x="217351" y="4458303"/>
            <a:ext cx="9557272" cy="1564524"/>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2270981" y="4458303"/>
            <a:ext cx="4752528" cy="1015663"/>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sz="2000" b="1" dirty="0">
                <a:solidFill>
                  <a:schemeClr val="accent5">
                    <a:lumMod val="75000"/>
                  </a:schemeClr>
                </a:solidFill>
              </a:rPr>
              <a:t>Australian high school  </a:t>
            </a:r>
            <a:r>
              <a:rPr lang="en-US" sz="2000" dirty="0"/>
              <a:t>students developed process to make the drug at a cost of </a:t>
            </a:r>
            <a:r>
              <a:rPr lang="en-IN" sz="2000" b="1" dirty="0">
                <a:solidFill>
                  <a:srgbClr val="00B050"/>
                </a:solidFill>
              </a:rPr>
              <a:t>$1 </a:t>
            </a:r>
            <a:r>
              <a:rPr lang="en-US" sz="2000" b="1" dirty="0">
                <a:solidFill>
                  <a:schemeClr val="bg1"/>
                </a:solidFill>
              </a:rPr>
              <a:t>1$ a tablet.</a:t>
            </a:r>
          </a:p>
        </p:txBody>
      </p:sp>
    </p:spTree>
    <p:extLst>
      <p:ext uri="{BB962C8B-B14F-4D97-AF65-F5344CB8AC3E}">
        <p14:creationId xmlns:p14="http://schemas.microsoft.com/office/powerpoint/2010/main" val="35394300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47B73-9A9A-4890-A81D-A95EDE159378}"/>
              </a:ext>
            </a:extLst>
          </p:cNvPr>
          <p:cNvSpPr>
            <a:spLocks noGrp="1"/>
          </p:cNvSpPr>
          <p:nvPr>
            <p:ph type="title"/>
          </p:nvPr>
        </p:nvSpPr>
        <p:spPr/>
        <p:txBody>
          <a:bodyPr vert="horz" lIns="91440" tIns="45720" rIns="91440" bIns="45720" rtlCol="0" anchor="ctr">
            <a:normAutofit/>
          </a:bodyPr>
          <a:lstStyle/>
          <a:p>
            <a:endParaRPr lang="en-IN" sz="3200" b="1">
              <a:solidFill>
                <a:schemeClr val="accent5">
                  <a:lumMod val="75000"/>
                </a:schemeClr>
              </a:solidFill>
              <a:latin typeface="Georgia" panose="02040502050405020303" pitchFamily="18" charset="0"/>
            </a:endParaRPr>
          </a:p>
        </p:txBody>
      </p:sp>
      <p:sp>
        <p:nvSpPr>
          <p:cNvPr id="3" name="Text Placeholder 2">
            <a:extLst>
              <a:ext uri="{FF2B5EF4-FFF2-40B4-BE49-F238E27FC236}">
                <a16:creationId xmlns:a16="http://schemas.microsoft.com/office/drawing/2014/main" id="{18E8FC2A-960A-4296-9824-4F24DF68BD14}"/>
              </a:ext>
            </a:extLst>
          </p:cNvPr>
          <p:cNvSpPr>
            <a:spLocks noGrp="1"/>
          </p:cNvSpPr>
          <p:nvPr>
            <p:ph type="body" idx="1"/>
          </p:nvPr>
        </p:nvSpPr>
        <p:spPr>
          <a:xfrm>
            <a:off x="838200" y="1825625"/>
            <a:ext cx="10515600" cy="2078863"/>
          </a:xfrm>
          <a:noFill/>
          <a:ln>
            <a:noFill/>
          </a:ln>
        </p:spPr>
        <p:txBody>
          <a:bodyPr spcFirstLastPara="1" wrap="square" lIns="91425" tIns="45700" rIns="91425" bIns="45700" anchor="ctr" anchorCtr="0">
            <a:noAutofit/>
          </a:bodyPr>
          <a:lstStyle/>
          <a:p>
            <a:pPr>
              <a:spcBef>
                <a:spcPts val="0"/>
              </a:spcBef>
              <a:buFont typeface="Calibri"/>
              <a:buNone/>
            </a:pPr>
            <a:r>
              <a:rPr lang="en-US" sz="3200" b="1" dirty="0">
                <a:solidFill>
                  <a:srgbClr val="0070C0"/>
                </a:solidFill>
              </a:rPr>
              <a:t>One has to always pay huge price for notoriety.</a:t>
            </a:r>
            <a:endParaRPr lang="en-IN" sz="3200" b="1" dirty="0">
              <a:solidFill>
                <a:srgbClr val="0070C0"/>
              </a:solidFill>
            </a:endParaRPr>
          </a:p>
        </p:txBody>
      </p:sp>
    </p:spTree>
    <p:extLst>
      <p:ext uri="{BB962C8B-B14F-4D97-AF65-F5344CB8AC3E}">
        <p14:creationId xmlns:p14="http://schemas.microsoft.com/office/powerpoint/2010/main" val="2424951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0.03894 0.12962 L 0.06106 0.41504 C 0.0819 0.47962 0.11315 0.51458 0.14609 0.51458 C 0.18333 0.51458 0.21328 0.47962 0.23411 0.41504 L 0.33424 0.12962 " pathEditMode="relative" rAng="0" ptsTypes="AAAAA">
                                      <p:cBhvr>
                                        <p:cTn id="6" dur="2000" fill="hold"/>
                                        <p:tgtEl>
                                          <p:spTgt spid="3">
                                            <p:txEl>
                                              <p:pRg st="0" end="0"/>
                                            </p:txEl>
                                          </p:spTgt>
                                        </p:tgtEl>
                                        <p:attrNameLst>
                                          <p:attrName>ppt_x</p:attrName>
                                          <p:attrName>ppt_y</p:attrName>
                                        </p:attrNameLst>
                                      </p:cBhvr>
                                      <p:rCtr x="18659" y="192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3256"/>
            <a:ext cx="10515600" cy="945201"/>
          </a:xfrm>
        </p:spPr>
        <p:txBody>
          <a:bodyPr vert="horz" lIns="91440" tIns="45720" rIns="91440" bIns="45720" rtlCol="0" anchor="ctr">
            <a:normAutofit/>
          </a:bodyPr>
          <a:lstStyle/>
          <a:p>
            <a:r>
              <a:rPr lang="en-US" sz="3200" b="1" dirty="0">
                <a:solidFill>
                  <a:schemeClr val="accent5">
                    <a:lumMod val="75000"/>
                  </a:schemeClr>
                </a:solidFill>
                <a:latin typeface="Georgia" panose="02040502050405020303" pitchFamily="18" charset="0"/>
              </a:rPr>
              <a:t>Market Structure</a:t>
            </a:r>
            <a:endParaRPr lang="en-IN" sz="3200" b="1" dirty="0">
              <a:solidFill>
                <a:schemeClr val="accent5">
                  <a:lumMod val="75000"/>
                </a:schemeClr>
              </a:solidFill>
              <a:latin typeface="Georgia" panose="02040502050405020303" pitchFamily="18" charset="0"/>
            </a:endParaRPr>
          </a:p>
        </p:txBody>
      </p:sp>
      <p:sp>
        <p:nvSpPr>
          <p:cNvPr id="3" name="Content Placeholder 2"/>
          <p:cNvSpPr>
            <a:spLocks noGrp="1"/>
          </p:cNvSpPr>
          <p:nvPr>
            <p:ph sz="half" idx="2"/>
          </p:nvPr>
        </p:nvSpPr>
        <p:spPr>
          <a:xfrm>
            <a:off x="491423" y="2212942"/>
            <a:ext cx="4618037" cy="3684588"/>
          </a:xfrm>
        </p:spPr>
        <p:txBody>
          <a:bodyPr numCol="1">
            <a:normAutofit/>
          </a:bodyPr>
          <a:lstStyle/>
          <a:p>
            <a:r>
              <a:rPr lang="en-US" sz="2400" b="1" dirty="0"/>
              <a:t>The present market-growth</a:t>
            </a:r>
          </a:p>
          <a:p>
            <a:r>
              <a:rPr lang="en-US" sz="2400" b="1" dirty="0"/>
              <a:t>Likely growth in the future </a:t>
            </a:r>
            <a:endParaRPr lang="en-IN" sz="2400" b="1" dirty="0"/>
          </a:p>
          <a:p>
            <a:r>
              <a:rPr lang="en-IN" sz="2400" b="1" dirty="0"/>
              <a:t>The number of firms</a:t>
            </a:r>
          </a:p>
          <a:p>
            <a:r>
              <a:rPr lang="en-US" sz="2400" b="1" dirty="0"/>
              <a:t>The market share of the largest firms</a:t>
            </a:r>
          </a:p>
          <a:p>
            <a:r>
              <a:rPr lang="en-US" sz="2400" b="1" dirty="0"/>
              <a:t>Market size</a:t>
            </a:r>
          </a:p>
        </p:txBody>
      </p:sp>
      <p:sp>
        <p:nvSpPr>
          <p:cNvPr id="6" name="Content Placeholder 5"/>
          <p:cNvSpPr>
            <a:spLocks noGrp="1"/>
          </p:cNvSpPr>
          <p:nvPr>
            <p:ph sz="quarter" idx="4"/>
          </p:nvPr>
        </p:nvSpPr>
        <p:spPr>
          <a:xfrm>
            <a:off x="5363459" y="2212942"/>
            <a:ext cx="5640388" cy="3684588"/>
          </a:xfrm>
        </p:spPr>
        <p:txBody>
          <a:bodyPr/>
          <a:lstStyle/>
          <a:p>
            <a:r>
              <a:rPr lang="en-IN" sz="2400" b="1" dirty="0"/>
              <a:t>The nature of costs</a:t>
            </a:r>
          </a:p>
          <a:p>
            <a:r>
              <a:rPr lang="en-US" sz="2400" b="1" dirty="0"/>
              <a:t>The degree to which the industry is integrated</a:t>
            </a:r>
            <a:r>
              <a:rPr lang="en-US" sz="2400" dirty="0"/>
              <a:t> </a:t>
            </a:r>
          </a:p>
          <a:p>
            <a:r>
              <a:rPr lang="en-US" sz="2400" b="1" dirty="0"/>
              <a:t>The extent of product differentiation</a:t>
            </a:r>
          </a:p>
          <a:p>
            <a:r>
              <a:rPr lang="en-IN" sz="2400" b="1" dirty="0"/>
              <a:t>The customer turnover</a:t>
            </a:r>
            <a:r>
              <a:rPr lang="en-IN" sz="2400" dirty="0"/>
              <a:t> </a:t>
            </a:r>
          </a:p>
          <a:p>
            <a:endParaRPr lang="en-IN" sz="2400" dirty="0"/>
          </a:p>
        </p:txBody>
      </p:sp>
      <p:sp>
        <p:nvSpPr>
          <p:cNvPr id="7" name="Text Placeholder 6">
            <a:extLst>
              <a:ext uri="{FF2B5EF4-FFF2-40B4-BE49-F238E27FC236}">
                <a16:creationId xmlns:a16="http://schemas.microsoft.com/office/drawing/2014/main" id="{90A11887-042B-4BD9-9201-65FEF745987D}"/>
              </a:ext>
            </a:extLst>
          </p:cNvPr>
          <p:cNvSpPr>
            <a:spLocks noGrp="1"/>
          </p:cNvSpPr>
          <p:nvPr>
            <p:ph type="body" idx="1"/>
          </p:nvPr>
        </p:nvSpPr>
        <p:spPr>
          <a:xfrm>
            <a:off x="491423" y="1389030"/>
            <a:ext cx="10512424" cy="823912"/>
          </a:xfrm>
        </p:spPr>
        <p:txBody>
          <a:bodyPr/>
          <a:lstStyle/>
          <a:p>
            <a:r>
              <a:rPr lang="en-US" dirty="0">
                <a:solidFill>
                  <a:srgbClr val="002060"/>
                </a:solidFill>
              </a:rPr>
              <a:t>Market structure provides a holistic view of the competitive landscape of the industry and market attractiveness of a new businesses.</a:t>
            </a:r>
            <a:endParaRPr lang="en-IN" dirty="0">
              <a:solidFill>
                <a:srgbClr val="002060"/>
              </a:solidFill>
            </a:endParaRPr>
          </a:p>
        </p:txBody>
      </p:sp>
    </p:spTree>
    <p:extLst>
      <p:ext uri="{BB962C8B-B14F-4D97-AF65-F5344CB8AC3E}">
        <p14:creationId xmlns:p14="http://schemas.microsoft.com/office/powerpoint/2010/main" val="7012293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p:nvPr/>
        </p:nvSpPr>
        <p:spPr>
          <a:xfrm>
            <a:off x="525994" y="1131773"/>
            <a:ext cx="9080939" cy="2862322"/>
          </a:xfrm>
          <a:prstGeom prst="rect">
            <a:avLst/>
          </a:prstGeom>
          <a:noFill/>
          <a:ln>
            <a:noFill/>
          </a:ln>
        </p:spPr>
        <p:txBody>
          <a:bodyPr spcFirstLastPara="1" wrap="square" lIns="91425" tIns="45700" rIns="91425" bIns="45700" anchor="t" anchorCtr="0">
            <a:noAutofit/>
          </a:bodyPr>
          <a:lstStyle/>
          <a:p>
            <a:pPr>
              <a:lnSpc>
                <a:spcPct val="200000"/>
              </a:lnSpc>
              <a:buFont typeface="Wingdings" pitchFamily="2" charset="2"/>
              <a:buChar char="q"/>
            </a:pPr>
            <a:r>
              <a:rPr lang="en-US" sz="2400" b="1" dirty="0">
                <a:solidFill>
                  <a:schemeClr val="accent5">
                    <a:lumMod val="50000"/>
                  </a:schemeClr>
                </a:solidFill>
              </a:rPr>
              <a:t> Parameters determining competitive advantages.</a:t>
            </a:r>
          </a:p>
          <a:p>
            <a:pPr>
              <a:lnSpc>
                <a:spcPct val="200000"/>
              </a:lnSpc>
              <a:buFont typeface="Wingdings" pitchFamily="2" charset="2"/>
              <a:buChar char="q"/>
            </a:pPr>
            <a:r>
              <a:rPr lang="en-US" sz="2400" b="1" dirty="0">
                <a:solidFill>
                  <a:schemeClr val="accent5">
                    <a:lumMod val="50000"/>
                  </a:schemeClr>
                </a:solidFill>
              </a:rPr>
              <a:t> Porter’s five forces model of competition</a:t>
            </a:r>
            <a:r>
              <a:rPr lang="en-US" sz="2400" b="1" dirty="0" smtClean="0">
                <a:solidFill>
                  <a:schemeClr val="accent5">
                    <a:lumMod val="50000"/>
                  </a:schemeClr>
                </a:solidFill>
              </a:rPr>
              <a:t>.</a:t>
            </a:r>
            <a:endParaRPr lang="en-US" sz="2400" b="1" dirty="0">
              <a:solidFill>
                <a:schemeClr val="accent5">
                  <a:lumMod val="50000"/>
                </a:schemeClr>
              </a:solidFill>
            </a:endParaRPr>
          </a:p>
          <a:p>
            <a:pPr>
              <a:lnSpc>
                <a:spcPct val="200000"/>
              </a:lnSpc>
              <a:buFont typeface="Wingdings" pitchFamily="2" charset="2"/>
              <a:buChar char="q"/>
            </a:pPr>
            <a:endParaRPr lang="en-US" sz="2400" b="1" dirty="0">
              <a:solidFill>
                <a:schemeClr val="accent5">
                  <a:lumMod val="50000"/>
                </a:schemeClr>
              </a:solidFill>
            </a:endParaRPr>
          </a:p>
        </p:txBody>
      </p:sp>
    </p:spTree>
    <p:extLst>
      <p:ext uri="{BB962C8B-B14F-4D97-AF65-F5344CB8AC3E}">
        <p14:creationId xmlns:p14="http://schemas.microsoft.com/office/powerpoint/2010/main" val="12825020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935" y="492735"/>
            <a:ext cx="9906916" cy="828149"/>
          </a:xfrm>
        </p:spPr>
        <p:txBody>
          <a:bodyPr vert="horz" lIns="91440" tIns="45720" rIns="91440" bIns="45720" rtlCol="0" anchor="ctr">
            <a:normAutofit/>
          </a:bodyPr>
          <a:lstStyle/>
          <a:p>
            <a:r>
              <a:rPr lang="en-US" sz="3200" b="1" dirty="0">
                <a:solidFill>
                  <a:schemeClr val="accent5">
                    <a:lumMod val="75000"/>
                  </a:schemeClr>
                </a:solidFill>
                <a:latin typeface="Georgia" panose="02040502050405020303" pitchFamily="18" charset="0"/>
              </a:rPr>
              <a:t>Market Types</a:t>
            </a:r>
            <a:endParaRPr lang="en-IN" sz="3200" b="1" dirty="0">
              <a:solidFill>
                <a:schemeClr val="accent5">
                  <a:lumMod val="75000"/>
                </a:schemeClr>
              </a:solidFill>
              <a:latin typeface="Georgia" panose="02040502050405020303" pitchFamily="18" charset="0"/>
            </a:endParaRPr>
          </a:p>
        </p:txBody>
      </p:sp>
      <p:graphicFrame>
        <p:nvGraphicFramePr>
          <p:cNvPr id="3" name="Table 2"/>
          <p:cNvGraphicFramePr>
            <a:graphicFrameLocks noGrp="1"/>
          </p:cNvGraphicFramePr>
          <p:nvPr>
            <p:extLst/>
          </p:nvPr>
        </p:nvGraphicFramePr>
        <p:xfrm>
          <a:off x="405399" y="1320884"/>
          <a:ext cx="9228795" cy="3428677"/>
        </p:xfrm>
        <a:graphic>
          <a:graphicData uri="http://schemas.openxmlformats.org/drawingml/2006/table">
            <a:tbl>
              <a:tblPr firstRow="1" bandRow="1">
                <a:tableStyleId>{5C22544A-7EE6-4342-B048-85BDC9FD1C3A}</a:tableStyleId>
              </a:tblPr>
              <a:tblGrid>
                <a:gridCol w="2283446">
                  <a:extLst>
                    <a:ext uri="{9D8B030D-6E8A-4147-A177-3AD203B41FA5}">
                      <a16:colId xmlns:a16="http://schemas.microsoft.com/office/drawing/2014/main" val="20000"/>
                    </a:ext>
                  </a:extLst>
                </a:gridCol>
                <a:gridCol w="1666338">
                  <a:extLst>
                    <a:ext uri="{9D8B030D-6E8A-4147-A177-3AD203B41FA5}">
                      <a16:colId xmlns:a16="http://schemas.microsoft.com/office/drawing/2014/main" val="20001"/>
                    </a:ext>
                  </a:extLst>
                </a:gridCol>
                <a:gridCol w="1875934">
                  <a:extLst>
                    <a:ext uri="{9D8B030D-6E8A-4147-A177-3AD203B41FA5}">
                      <a16:colId xmlns:a16="http://schemas.microsoft.com/office/drawing/2014/main" val="20002"/>
                    </a:ext>
                  </a:extLst>
                </a:gridCol>
                <a:gridCol w="1687398">
                  <a:extLst>
                    <a:ext uri="{9D8B030D-6E8A-4147-A177-3AD203B41FA5}">
                      <a16:colId xmlns:a16="http://schemas.microsoft.com/office/drawing/2014/main" val="20003"/>
                    </a:ext>
                  </a:extLst>
                </a:gridCol>
                <a:gridCol w="1715679">
                  <a:extLst>
                    <a:ext uri="{9D8B030D-6E8A-4147-A177-3AD203B41FA5}">
                      <a16:colId xmlns:a16="http://schemas.microsoft.com/office/drawing/2014/main" val="20004"/>
                    </a:ext>
                  </a:extLst>
                </a:gridCol>
              </a:tblGrid>
              <a:tr h="812827">
                <a:tc>
                  <a:txBody>
                    <a:bodyPr/>
                    <a:lstStyle/>
                    <a:p>
                      <a:r>
                        <a:rPr lang="en-US" sz="2000" b="1" dirty="0"/>
                        <a:t>Most common types of markets</a:t>
                      </a:r>
                      <a:endParaRPr lang="en-IN" sz="2000" b="1" dirty="0"/>
                    </a:p>
                  </a:txBody>
                  <a:tcPr/>
                </a:tc>
                <a:tc>
                  <a:txBody>
                    <a:bodyPr/>
                    <a:lstStyle/>
                    <a:p>
                      <a:r>
                        <a:rPr lang="en-US" sz="2000" b="1" dirty="0"/>
                        <a:t>Number of companies</a:t>
                      </a:r>
                      <a:endParaRPr lang="en-IN" sz="2000" b="1" dirty="0"/>
                    </a:p>
                  </a:txBody>
                  <a:tcPr/>
                </a:tc>
                <a:tc>
                  <a:txBody>
                    <a:bodyPr/>
                    <a:lstStyle/>
                    <a:p>
                      <a:r>
                        <a:rPr lang="en-US" sz="2000" b="1" dirty="0"/>
                        <a:t>Product type</a:t>
                      </a:r>
                      <a:endParaRPr lang="en-IN" sz="2000" b="1" dirty="0"/>
                    </a:p>
                  </a:txBody>
                  <a:tcPr/>
                </a:tc>
                <a:tc>
                  <a:txBody>
                    <a:bodyPr/>
                    <a:lstStyle/>
                    <a:p>
                      <a:r>
                        <a:rPr lang="en-US" sz="2000" b="1" dirty="0"/>
                        <a:t>Barrier for new entrant</a:t>
                      </a:r>
                      <a:endParaRPr lang="en-IN" sz="2000" b="1" dirty="0"/>
                    </a:p>
                  </a:txBody>
                  <a:tcPr/>
                </a:tc>
                <a:tc>
                  <a:txBody>
                    <a:bodyPr/>
                    <a:lstStyle/>
                    <a:p>
                      <a:r>
                        <a:rPr lang="en-US" sz="2000" b="1" dirty="0"/>
                        <a:t>Pricing power</a:t>
                      </a:r>
                      <a:endParaRPr lang="en-IN" sz="2000" b="1" dirty="0"/>
                    </a:p>
                  </a:txBody>
                  <a:tcPr/>
                </a:tc>
                <a:extLst>
                  <a:ext uri="{0D108BD9-81ED-4DB2-BD59-A6C34878D82A}">
                    <a16:rowId xmlns:a16="http://schemas.microsoft.com/office/drawing/2014/main" val="10000"/>
                  </a:ext>
                </a:extLst>
              </a:tr>
              <a:tr h="56897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u="sng" dirty="0"/>
                        <a:t>Monopolistic</a:t>
                      </a:r>
                      <a:endParaRPr lang="en-IN" sz="2000" b="1" u="sng" dirty="0"/>
                    </a:p>
                    <a:p>
                      <a:endParaRPr lang="en-IN" sz="2000" b="1" dirty="0"/>
                    </a:p>
                  </a:txBody>
                  <a:tcPr/>
                </a:tc>
                <a:tc>
                  <a:txBody>
                    <a:bodyPr/>
                    <a:lstStyle/>
                    <a:p>
                      <a:r>
                        <a:rPr lang="en-US" sz="2000" b="1" dirty="0"/>
                        <a:t>Ideally single company</a:t>
                      </a:r>
                      <a:endParaRPr lang="en-IN" sz="2000" b="1" dirty="0"/>
                    </a:p>
                  </a:txBody>
                  <a:tcPr/>
                </a:tc>
                <a:tc>
                  <a:txBody>
                    <a:bodyPr/>
                    <a:lstStyle/>
                    <a:p>
                      <a:r>
                        <a:rPr lang="en-US" sz="2000" b="1" dirty="0"/>
                        <a:t>Simple</a:t>
                      </a:r>
                      <a:endParaRPr lang="en-IN" sz="2000" b="1" dirty="0"/>
                    </a:p>
                  </a:txBody>
                  <a:tcPr/>
                </a:tc>
                <a:tc>
                  <a:txBody>
                    <a:bodyPr/>
                    <a:lstStyle/>
                    <a:p>
                      <a:r>
                        <a:rPr lang="en-US" sz="2000" b="1" dirty="0"/>
                        <a:t>High</a:t>
                      </a:r>
                      <a:endParaRPr lang="en-IN" sz="2000" b="1" dirty="0"/>
                    </a:p>
                  </a:txBody>
                  <a:tcPr/>
                </a:tc>
                <a:tc>
                  <a:txBody>
                    <a:bodyPr/>
                    <a:lstStyle/>
                    <a:p>
                      <a:r>
                        <a:rPr lang="en-US" sz="2000" b="1" dirty="0"/>
                        <a:t>High</a:t>
                      </a:r>
                      <a:endParaRPr lang="en-IN" sz="2000" b="1" dirty="0"/>
                    </a:p>
                  </a:txBody>
                  <a:tcPr/>
                </a:tc>
                <a:extLst>
                  <a:ext uri="{0D108BD9-81ED-4DB2-BD59-A6C34878D82A}">
                    <a16:rowId xmlns:a16="http://schemas.microsoft.com/office/drawing/2014/main" val="10001"/>
                  </a:ext>
                </a:extLst>
              </a:tr>
              <a:tr h="81282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u="sng" dirty="0"/>
                        <a:t>Oligopolistic</a:t>
                      </a:r>
                      <a:endParaRPr lang="en-IN" sz="2000" b="1" u="sng" dirty="0"/>
                    </a:p>
                    <a:p>
                      <a:endParaRPr lang="en-IN" sz="2000" b="1" dirty="0"/>
                    </a:p>
                  </a:txBody>
                  <a:tcPr/>
                </a:tc>
                <a:tc>
                  <a:txBody>
                    <a:bodyPr/>
                    <a:lstStyle/>
                    <a:p>
                      <a:r>
                        <a:rPr lang="en-US" sz="2000" b="1" dirty="0"/>
                        <a:t>Small number of companies</a:t>
                      </a:r>
                      <a:endParaRPr lang="en-IN" sz="2000" b="1" dirty="0"/>
                    </a:p>
                  </a:txBody>
                  <a:tcPr/>
                </a:tc>
                <a:tc>
                  <a:txBody>
                    <a:bodyPr/>
                    <a:lstStyle/>
                    <a:p>
                      <a:r>
                        <a:rPr lang="en-US" sz="2000" b="1" dirty="0"/>
                        <a:t>Differentiated</a:t>
                      </a:r>
                      <a:endParaRPr lang="en-IN" sz="2000" b="1" dirty="0"/>
                    </a:p>
                  </a:txBody>
                  <a:tcPr/>
                </a:tc>
                <a:tc>
                  <a:txBody>
                    <a:bodyPr/>
                    <a:lstStyle/>
                    <a:p>
                      <a:r>
                        <a:rPr lang="en-US" sz="2000" b="1" dirty="0"/>
                        <a:t>High</a:t>
                      </a:r>
                      <a:endParaRPr lang="en-IN" sz="2000" b="1" dirty="0"/>
                    </a:p>
                  </a:txBody>
                  <a:tcPr/>
                </a:tc>
                <a:tc>
                  <a:txBody>
                    <a:bodyPr/>
                    <a:lstStyle/>
                    <a:p>
                      <a:r>
                        <a:rPr lang="en-US" sz="2000" b="1" dirty="0"/>
                        <a:t>High.</a:t>
                      </a:r>
                      <a:r>
                        <a:rPr lang="en-US" sz="2000" b="1" baseline="0" dirty="0"/>
                        <a:t> Usually collude themselves.</a:t>
                      </a:r>
                      <a:endParaRPr lang="en-IN" sz="2000" b="1" dirty="0"/>
                    </a:p>
                  </a:txBody>
                  <a:tcPr/>
                </a:tc>
                <a:extLst>
                  <a:ext uri="{0D108BD9-81ED-4DB2-BD59-A6C34878D82A}">
                    <a16:rowId xmlns:a16="http://schemas.microsoft.com/office/drawing/2014/main" val="10002"/>
                  </a:ext>
                </a:extLst>
              </a:tr>
              <a:tr h="90897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u="sng" dirty="0"/>
                        <a:t>Perfect Competition</a:t>
                      </a:r>
                      <a:endParaRPr lang="en-IN" sz="2000" b="1" u="sng" dirty="0"/>
                    </a:p>
                  </a:txBody>
                  <a:tcPr/>
                </a:tc>
                <a:tc>
                  <a:txBody>
                    <a:bodyPr/>
                    <a:lstStyle/>
                    <a:p>
                      <a:r>
                        <a:rPr lang="en-US" sz="2000" b="1" dirty="0"/>
                        <a:t>Many</a:t>
                      </a:r>
                      <a:endParaRPr lang="en-IN" sz="2000" b="1" dirty="0"/>
                    </a:p>
                  </a:txBody>
                  <a:tcPr/>
                </a:tc>
                <a:tc>
                  <a:txBody>
                    <a:bodyPr/>
                    <a:lstStyle/>
                    <a:p>
                      <a:r>
                        <a:rPr lang="en-US" sz="2000" b="1" dirty="0"/>
                        <a:t>Homogenous</a:t>
                      </a:r>
                      <a:endParaRPr lang="en-IN" sz="2000" b="1" dirty="0"/>
                    </a:p>
                  </a:txBody>
                  <a:tcPr/>
                </a:tc>
                <a:tc>
                  <a:txBody>
                    <a:bodyPr/>
                    <a:lstStyle/>
                    <a:p>
                      <a:r>
                        <a:rPr lang="en-US" sz="2000" b="1" dirty="0"/>
                        <a:t>Nonexistent</a:t>
                      </a:r>
                      <a:endParaRPr lang="en-IN" sz="2000" b="1" dirty="0"/>
                    </a:p>
                  </a:txBody>
                  <a:tcPr/>
                </a:tc>
                <a:tc>
                  <a:txBody>
                    <a:bodyPr/>
                    <a:lstStyle/>
                    <a:p>
                      <a:r>
                        <a:rPr lang="en-US" sz="2000" b="1" dirty="0"/>
                        <a:t>Absent</a:t>
                      </a:r>
                      <a:endParaRPr lang="en-IN" sz="2000" b="1"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469851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1990" y="365126"/>
            <a:ext cx="9971810" cy="948668"/>
          </a:xfrm>
        </p:spPr>
        <p:txBody>
          <a:bodyPr vert="horz" lIns="91440" tIns="45720" rIns="91440" bIns="45720" rtlCol="0" anchor="ctr">
            <a:normAutofit/>
          </a:bodyPr>
          <a:lstStyle/>
          <a:p>
            <a:r>
              <a:rPr lang="en-IN" sz="3200" b="1" dirty="0">
                <a:solidFill>
                  <a:schemeClr val="accent5">
                    <a:lumMod val="75000"/>
                  </a:schemeClr>
                </a:solidFill>
                <a:latin typeface="Georgia" panose="02040502050405020303" pitchFamily="18" charset="0"/>
              </a:rPr>
              <a:t>Drucker's Five Deadly Sins in Business</a:t>
            </a:r>
          </a:p>
        </p:txBody>
      </p:sp>
      <p:sp>
        <p:nvSpPr>
          <p:cNvPr id="3" name="Content Placeholder 2"/>
          <p:cNvSpPr>
            <a:spLocks noGrp="1"/>
          </p:cNvSpPr>
          <p:nvPr>
            <p:ph idx="1"/>
          </p:nvPr>
        </p:nvSpPr>
        <p:spPr>
          <a:xfrm>
            <a:off x="1381990" y="1135118"/>
            <a:ext cx="8192933" cy="4361792"/>
          </a:xfrm>
        </p:spPr>
        <p:txBody>
          <a:bodyPr>
            <a:normAutofit lnSpcReduction="10000"/>
          </a:bodyPr>
          <a:lstStyle/>
          <a:p>
            <a:r>
              <a:rPr lang="en-IN" sz="2600" b="1" dirty="0">
                <a:solidFill>
                  <a:srgbClr val="002060"/>
                </a:solidFill>
              </a:rPr>
              <a:t>Seeking high profit margins and premium pricing</a:t>
            </a:r>
          </a:p>
          <a:p>
            <a:pPr lvl="1"/>
            <a:r>
              <a:rPr lang="en-IN" sz="2200" b="1" dirty="0">
                <a:solidFill>
                  <a:schemeClr val="tx1"/>
                </a:solidFill>
              </a:rPr>
              <a:t>One should seek an optimum profit margin and high sales that will maximize profits. </a:t>
            </a:r>
          </a:p>
          <a:p>
            <a:r>
              <a:rPr lang="en-IN" sz="2600" b="1" dirty="0">
                <a:solidFill>
                  <a:srgbClr val="002060"/>
                </a:solidFill>
              </a:rPr>
              <a:t>Charging what the market will </a:t>
            </a:r>
            <a:r>
              <a:rPr lang="en-IN" sz="2600" b="1" dirty="0" smtClean="0">
                <a:solidFill>
                  <a:srgbClr val="002060"/>
                </a:solidFill>
              </a:rPr>
              <a:t>bear</a:t>
            </a:r>
          </a:p>
          <a:p>
            <a:pPr lvl="1"/>
            <a:r>
              <a:rPr lang="en-IN" sz="2200" b="1" dirty="0" smtClean="0">
                <a:solidFill>
                  <a:schemeClr val="tx1"/>
                </a:solidFill>
              </a:rPr>
              <a:t>Analogy Xerox &amp; Nylon of DuPont</a:t>
            </a:r>
            <a:endParaRPr lang="en-IN" sz="2200" b="1" dirty="0">
              <a:solidFill>
                <a:schemeClr val="tx1"/>
              </a:solidFill>
            </a:endParaRPr>
          </a:p>
          <a:p>
            <a:r>
              <a:rPr lang="en-IN" sz="2600" b="1" dirty="0">
                <a:solidFill>
                  <a:srgbClr val="002060"/>
                </a:solidFill>
              </a:rPr>
              <a:t>Using cost-driven </a:t>
            </a:r>
            <a:r>
              <a:rPr lang="en-IN" sz="2600" b="1" dirty="0" smtClean="0">
                <a:solidFill>
                  <a:srgbClr val="002060"/>
                </a:solidFill>
              </a:rPr>
              <a:t>pricing</a:t>
            </a:r>
          </a:p>
          <a:p>
            <a:pPr lvl="1"/>
            <a:r>
              <a:rPr lang="en-IN" sz="2200" b="1" dirty="0" smtClean="0">
                <a:solidFill>
                  <a:schemeClr val="tx1"/>
                </a:solidFill>
              </a:rPr>
              <a:t>Try price-driven</a:t>
            </a:r>
            <a:r>
              <a:rPr lang="en-IN" sz="2200" b="1" dirty="0">
                <a:solidFill>
                  <a:schemeClr val="tx1"/>
                </a:solidFill>
              </a:rPr>
              <a:t> </a:t>
            </a:r>
            <a:r>
              <a:rPr lang="en-IN" sz="2200" b="1" dirty="0" smtClean="0">
                <a:solidFill>
                  <a:schemeClr val="tx1"/>
                </a:solidFill>
              </a:rPr>
              <a:t>costing instead</a:t>
            </a:r>
            <a:endParaRPr lang="en-IN" sz="2200" b="1" dirty="0">
              <a:solidFill>
                <a:schemeClr val="tx1"/>
              </a:solidFill>
            </a:endParaRPr>
          </a:p>
          <a:p>
            <a:r>
              <a:rPr lang="en-IN" sz="2600" b="1" dirty="0">
                <a:solidFill>
                  <a:srgbClr val="002060"/>
                </a:solidFill>
              </a:rPr>
              <a:t>Focusing on past </a:t>
            </a:r>
            <a:r>
              <a:rPr lang="en-IN" sz="2600" b="1" dirty="0" smtClean="0">
                <a:solidFill>
                  <a:srgbClr val="002060"/>
                </a:solidFill>
              </a:rPr>
              <a:t>winners</a:t>
            </a:r>
          </a:p>
          <a:p>
            <a:pPr lvl="1"/>
            <a:r>
              <a:rPr lang="en-IN" sz="2200" b="1" dirty="0"/>
              <a:t>"slaughtering tomorrow’s opportunity on the altar of yesterday"</a:t>
            </a:r>
            <a:endParaRPr lang="en-IN" sz="2200" b="1" dirty="0">
              <a:solidFill>
                <a:srgbClr val="002060"/>
              </a:solidFill>
            </a:endParaRPr>
          </a:p>
          <a:p>
            <a:r>
              <a:rPr lang="en-IN" sz="2600" b="1" dirty="0">
                <a:solidFill>
                  <a:srgbClr val="002060"/>
                </a:solidFill>
              </a:rPr>
              <a:t>Giving problems priority over opportunities</a:t>
            </a:r>
          </a:p>
          <a:p>
            <a:endParaRPr lang="en-US" b="1" dirty="0">
              <a:solidFill>
                <a:srgbClr val="002060"/>
              </a:solidFill>
            </a:endParaRPr>
          </a:p>
        </p:txBody>
      </p:sp>
    </p:spTree>
    <p:extLst>
      <p:ext uri="{BB962C8B-B14F-4D97-AF65-F5344CB8AC3E}">
        <p14:creationId xmlns:p14="http://schemas.microsoft.com/office/powerpoint/2010/main" val="17261957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5509" y="684415"/>
            <a:ext cx="8095494" cy="706090"/>
          </a:xfrm>
        </p:spPr>
        <p:txBody>
          <a:bodyPr vert="horz" lIns="91440" tIns="45720" rIns="91440" bIns="45720" rtlCol="0" anchor="ctr">
            <a:normAutofit/>
          </a:bodyPr>
          <a:lstStyle/>
          <a:p>
            <a:r>
              <a:rPr lang="en-US" sz="3200" b="1" dirty="0">
                <a:solidFill>
                  <a:schemeClr val="accent5">
                    <a:lumMod val="75000"/>
                  </a:schemeClr>
                </a:solidFill>
                <a:latin typeface="Georgia" panose="02040502050405020303" pitchFamily="18" charset="0"/>
              </a:rPr>
              <a:t>Repeatability</a:t>
            </a:r>
          </a:p>
        </p:txBody>
      </p:sp>
      <p:sp>
        <p:nvSpPr>
          <p:cNvPr id="3" name="Content Placeholder 2"/>
          <p:cNvSpPr>
            <a:spLocks noGrp="1"/>
          </p:cNvSpPr>
          <p:nvPr>
            <p:ph idx="1"/>
          </p:nvPr>
        </p:nvSpPr>
        <p:spPr>
          <a:xfrm>
            <a:off x="1475508" y="1298093"/>
            <a:ext cx="10106892" cy="4191347"/>
          </a:xfrm>
        </p:spPr>
        <p:txBody>
          <a:bodyPr>
            <a:normAutofit/>
          </a:bodyPr>
          <a:lstStyle/>
          <a:p>
            <a:r>
              <a:rPr lang="en-IN" b="1" dirty="0"/>
              <a:t>Cost of acquiring a customer is huge. This cost includes cost of product, research, marketing, and accessibility. </a:t>
            </a:r>
          </a:p>
          <a:p>
            <a:r>
              <a:rPr lang="en-US" b="1" dirty="0"/>
              <a:t>Firms incur such huge cost on customer acquisition with the understanding that the customers would make repeated transactions and the life time value would give considerable profit to the firm.</a:t>
            </a:r>
          </a:p>
          <a:p>
            <a:r>
              <a:rPr lang="en-US" b="1" dirty="0"/>
              <a:t>Therefore, the business model should ensure that customers come repeatedly.</a:t>
            </a:r>
            <a:endParaRPr lang="en-IN" b="1" dirty="0"/>
          </a:p>
        </p:txBody>
      </p:sp>
    </p:spTree>
    <p:extLst>
      <p:ext uri="{BB962C8B-B14F-4D97-AF65-F5344CB8AC3E}">
        <p14:creationId xmlns:p14="http://schemas.microsoft.com/office/powerpoint/2010/main" val="660115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2444" y="457301"/>
            <a:ext cx="9927152" cy="1325563"/>
          </a:xfrm>
        </p:spPr>
        <p:txBody>
          <a:bodyPr vert="horz" lIns="91440" tIns="45720" rIns="91440" bIns="45720" rtlCol="0" anchor="ctr">
            <a:normAutofit/>
          </a:bodyPr>
          <a:lstStyle/>
          <a:p>
            <a:r>
              <a:rPr lang="en-US" sz="3200" b="1" dirty="0">
                <a:solidFill>
                  <a:schemeClr val="accent5">
                    <a:lumMod val="75000"/>
                  </a:schemeClr>
                </a:solidFill>
                <a:latin typeface="Georgia" panose="02040502050405020303" pitchFamily="18" charset="0"/>
              </a:rPr>
              <a:t>Easy product extension</a:t>
            </a:r>
          </a:p>
        </p:txBody>
      </p:sp>
      <p:sp>
        <p:nvSpPr>
          <p:cNvPr id="3" name="Content Placeholder 2"/>
          <p:cNvSpPr>
            <a:spLocks noGrp="1"/>
          </p:cNvSpPr>
          <p:nvPr>
            <p:ph idx="1"/>
          </p:nvPr>
        </p:nvSpPr>
        <p:spPr>
          <a:xfrm>
            <a:off x="862444" y="1782864"/>
            <a:ext cx="9703415" cy="2619915"/>
          </a:xfrm>
        </p:spPr>
        <p:txBody>
          <a:bodyPr>
            <a:normAutofit lnSpcReduction="10000"/>
          </a:bodyPr>
          <a:lstStyle/>
          <a:p>
            <a:r>
              <a:rPr lang="en-US" b="1" dirty="0"/>
              <a:t>Creating awareness among customers requires valuable resources. </a:t>
            </a:r>
          </a:p>
          <a:p>
            <a:r>
              <a:rPr lang="en-US" b="1" dirty="0"/>
              <a:t>Create impression among your target market segment through one product.</a:t>
            </a:r>
          </a:p>
          <a:p>
            <a:r>
              <a:rPr lang="en-US" b="1" dirty="0"/>
              <a:t>Introduce new products targeting the same segment as a natural extension at low marketing cost.</a:t>
            </a:r>
          </a:p>
          <a:p>
            <a:pPr marL="0" indent="0">
              <a:buNone/>
            </a:pPr>
            <a:endParaRPr lang="en-US" b="1" dirty="0">
              <a:solidFill>
                <a:schemeClr val="accent6">
                  <a:lumMod val="40000"/>
                  <a:lumOff val="60000"/>
                </a:schemeClr>
              </a:solidFill>
            </a:endParaRPr>
          </a:p>
        </p:txBody>
      </p:sp>
    </p:spTree>
    <p:extLst>
      <p:ext uri="{BB962C8B-B14F-4D97-AF65-F5344CB8AC3E}">
        <p14:creationId xmlns:p14="http://schemas.microsoft.com/office/powerpoint/2010/main" val="3658630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5572" y="530496"/>
            <a:ext cx="9882934" cy="996747"/>
          </a:xfrm>
        </p:spPr>
        <p:txBody>
          <a:bodyPr vert="horz" lIns="91440" tIns="45720" rIns="91440" bIns="45720" rtlCol="0" anchor="ctr">
            <a:normAutofit/>
          </a:bodyPr>
          <a:lstStyle/>
          <a:p>
            <a:r>
              <a:rPr lang="en-US" sz="3200" b="1" dirty="0">
                <a:solidFill>
                  <a:schemeClr val="accent5">
                    <a:lumMod val="75000"/>
                  </a:schemeClr>
                </a:solidFill>
                <a:latin typeface="Georgia" panose="02040502050405020303" pitchFamily="18" charset="0"/>
              </a:rPr>
              <a:t>Core Competency</a:t>
            </a:r>
            <a:endParaRPr lang="en-IN" sz="3200" b="1" dirty="0">
              <a:solidFill>
                <a:schemeClr val="accent5">
                  <a:lumMod val="75000"/>
                </a:schemeClr>
              </a:solidFill>
              <a:latin typeface="Georgia" panose="02040502050405020303" pitchFamily="18" charset="0"/>
            </a:endParaRPr>
          </a:p>
        </p:txBody>
      </p:sp>
      <p:sp>
        <p:nvSpPr>
          <p:cNvPr id="3" name="Content Placeholder 2"/>
          <p:cNvSpPr>
            <a:spLocks noGrp="1"/>
          </p:cNvSpPr>
          <p:nvPr>
            <p:ph idx="1"/>
          </p:nvPr>
        </p:nvSpPr>
        <p:spPr>
          <a:xfrm>
            <a:off x="945572" y="1435968"/>
            <a:ext cx="9570027" cy="4351338"/>
          </a:xfrm>
        </p:spPr>
        <p:txBody>
          <a:bodyPr>
            <a:normAutofit/>
          </a:bodyPr>
          <a:lstStyle/>
          <a:p>
            <a:r>
              <a:rPr lang="en-US" sz="2400" b="1" dirty="0"/>
              <a:t>A core competency is a concept in management theory propounded by C. K. </a:t>
            </a:r>
            <a:r>
              <a:rPr lang="en-US" sz="2400" b="1" dirty="0" err="1"/>
              <a:t>Prahlad</a:t>
            </a:r>
            <a:r>
              <a:rPr lang="en-US" sz="2400" b="1" dirty="0"/>
              <a:t> and Gary Hamel. </a:t>
            </a:r>
          </a:p>
          <a:p>
            <a:r>
              <a:rPr lang="en-US" sz="2400" b="1" i="1" dirty="0"/>
              <a:t>"A core competency is an area of specialized expertise that is the result of harmonizing complex streams of technology and work activity." ~ C. K. Prahalad</a:t>
            </a:r>
            <a:endParaRPr lang="en-US" sz="2400" b="1" dirty="0"/>
          </a:p>
          <a:p>
            <a:r>
              <a:rPr lang="en-US" sz="2400" b="1" dirty="0"/>
              <a:t>In other words, it is unique capability or efficiency gained through </a:t>
            </a:r>
            <a:r>
              <a:rPr lang="en-US" sz="2400" b="1" dirty="0">
                <a:solidFill>
                  <a:srgbClr val="0070C0"/>
                </a:solidFill>
              </a:rPr>
              <a:t>harmonized combination of multiple resources and skills </a:t>
            </a:r>
            <a:r>
              <a:rPr lang="en-US" sz="2400" b="1" dirty="0"/>
              <a:t>giving a company unique competitive advantage.</a:t>
            </a:r>
          </a:p>
          <a:p>
            <a:r>
              <a:rPr lang="en-US" sz="2400" b="1" dirty="0"/>
              <a:t>This advantage of the company is </a:t>
            </a:r>
            <a:r>
              <a:rPr lang="en-US" sz="2400" b="1" dirty="0">
                <a:solidFill>
                  <a:schemeClr val="accent5">
                    <a:lumMod val="75000"/>
                  </a:schemeClr>
                </a:solidFill>
              </a:rPr>
              <a:t>invisible</a:t>
            </a:r>
            <a:r>
              <a:rPr lang="en-US" sz="2400" b="1" dirty="0"/>
              <a:t> and thus cannot be </a:t>
            </a:r>
            <a:r>
              <a:rPr lang="en-US" sz="2400" b="1" dirty="0">
                <a:solidFill>
                  <a:schemeClr val="accent5">
                    <a:lumMod val="75000"/>
                  </a:schemeClr>
                </a:solidFill>
              </a:rPr>
              <a:t>copied.</a:t>
            </a:r>
          </a:p>
          <a:p>
            <a:r>
              <a:rPr lang="en-US" sz="2400" b="1" dirty="0"/>
              <a:t>It greatly and sustainably contributes to stakeholders’ value.</a:t>
            </a:r>
          </a:p>
        </p:txBody>
      </p:sp>
    </p:spTree>
    <p:extLst>
      <p:ext uri="{BB962C8B-B14F-4D97-AF65-F5344CB8AC3E}">
        <p14:creationId xmlns:p14="http://schemas.microsoft.com/office/powerpoint/2010/main" val="26705755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3200" b="1" dirty="0">
                <a:solidFill>
                  <a:schemeClr val="accent5">
                    <a:lumMod val="75000"/>
                  </a:schemeClr>
                </a:solidFill>
                <a:latin typeface="Georgia" panose="02040502050405020303" pitchFamily="18" charset="0"/>
              </a:rPr>
              <a:t>Logistic Advantage</a:t>
            </a:r>
          </a:p>
        </p:txBody>
      </p:sp>
      <p:sp>
        <p:nvSpPr>
          <p:cNvPr id="3" name="Content Placeholder 2"/>
          <p:cNvSpPr>
            <a:spLocks noGrp="1"/>
          </p:cNvSpPr>
          <p:nvPr>
            <p:ph idx="1"/>
          </p:nvPr>
        </p:nvSpPr>
        <p:spPr>
          <a:xfrm>
            <a:off x="679905" y="1770353"/>
            <a:ext cx="10515600" cy="2775558"/>
          </a:xfrm>
        </p:spPr>
        <p:txBody>
          <a:bodyPr/>
          <a:lstStyle/>
          <a:p>
            <a:r>
              <a:rPr lang="en-US" b="1" dirty="0">
                <a:solidFill>
                  <a:schemeClr val="accent5">
                    <a:lumMod val="50000"/>
                  </a:schemeClr>
                </a:solidFill>
              </a:rPr>
              <a:t>Nearness to inputs.</a:t>
            </a:r>
          </a:p>
          <a:p>
            <a:r>
              <a:rPr lang="en-US" b="1" dirty="0">
                <a:solidFill>
                  <a:schemeClr val="accent5">
                    <a:lumMod val="50000"/>
                  </a:schemeClr>
                </a:solidFill>
              </a:rPr>
              <a:t>Closeness to markets.</a:t>
            </a:r>
          </a:p>
          <a:p>
            <a:r>
              <a:rPr lang="en-US" b="1" dirty="0">
                <a:solidFill>
                  <a:schemeClr val="accent5">
                    <a:lumMod val="50000"/>
                  </a:schemeClr>
                </a:solidFill>
              </a:rPr>
              <a:t>Availability of knowledge workers or cheap labor.</a:t>
            </a:r>
          </a:p>
          <a:p>
            <a:r>
              <a:rPr lang="en-US" b="1" dirty="0">
                <a:solidFill>
                  <a:schemeClr val="accent5">
                    <a:lumMod val="50000"/>
                  </a:schemeClr>
                </a:solidFill>
              </a:rPr>
              <a:t>Access to ready and efficient distribution network</a:t>
            </a:r>
            <a:r>
              <a:rPr lang="en-US" b="1" dirty="0" smtClean="0">
                <a:solidFill>
                  <a:schemeClr val="accent5">
                    <a:lumMod val="50000"/>
                  </a:schemeClr>
                </a:solidFill>
              </a:rPr>
              <a:t>.</a:t>
            </a:r>
          </a:p>
          <a:p>
            <a:r>
              <a:rPr lang="en-US" b="1" dirty="0" smtClean="0">
                <a:solidFill>
                  <a:schemeClr val="accent5">
                    <a:lumMod val="50000"/>
                  </a:schemeClr>
                </a:solidFill>
              </a:rPr>
              <a:t>Ready or presence of ecosystem.</a:t>
            </a:r>
            <a:endParaRPr lang="en-US" b="1" dirty="0">
              <a:solidFill>
                <a:schemeClr val="accent5">
                  <a:lumMod val="50000"/>
                </a:schemeClr>
              </a:solidFill>
            </a:endParaRPr>
          </a:p>
          <a:p>
            <a:endParaRPr lang="en-US" b="1" dirty="0">
              <a:solidFill>
                <a:schemeClr val="accent5">
                  <a:lumMod val="50000"/>
                </a:schemeClr>
              </a:solidFill>
            </a:endParaRPr>
          </a:p>
        </p:txBody>
      </p:sp>
    </p:spTree>
    <p:extLst>
      <p:ext uri="{BB962C8B-B14F-4D97-AF65-F5344CB8AC3E}">
        <p14:creationId xmlns:p14="http://schemas.microsoft.com/office/powerpoint/2010/main" val="36852588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8399" y="0"/>
            <a:ext cx="10515600" cy="1325563"/>
          </a:xfrm>
        </p:spPr>
        <p:txBody>
          <a:bodyPr vert="horz" lIns="91440" tIns="45720" rIns="91440" bIns="45720" rtlCol="0" anchor="ctr">
            <a:normAutofit/>
          </a:bodyPr>
          <a:lstStyle/>
          <a:p>
            <a:r>
              <a:rPr lang="en-US" sz="3200" b="1" dirty="0">
                <a:solidFill>
                  <a:schemeClr val="accent5">
                    <a:lumMod val="75000"/>
                  </a:schemeClr>
                </a:solidFill>
                <a:latin typeface="Georgia" panose="02040502050405020303" pitchFamily="18" charset="0"/>
              </a:rPr>
              <a:t>Strong Brand Presence / Brand Loyalty</a:t>
            </a:r>
            <a:endParaRPr lang="en-IN" sz="3200" b="1" dirty="0">
              <a:solidFill>
                <a:schemeClr val="accent5">
                  <a:lumMod val="75000"/>
                </a:schemeClr>
              </a:solidFill>
              <a:latin typeface="Georgia" panose="02040502050405020303" pitchFamily="18" charset="0"/>
            </a:endParaRPr>
          </a:p>
        </p:txBody>
      </p:sp>
      <p:sp>
        <p:nvSpPr>
          <p:cNvPr id="3" name="Content Placeholder 2"/>
          <p:cNvSpPr>
            <a:spLocks noGrp="1"/>
          </p:cNvSpPr>
          <p:nvPr>
            <p:ph idx="1"/>
          </p:nvPr>
        </p:nvSpPr>
        <p:spPr>
          <a:xfrm>
            <a:off x="696798" y="982971"/>
            <a:ext cx="11266087" cy="4351338"/>
          </a:xfrm>
        </p:spPr>
        <p:txBody>
          <a:bodyPr/>
          <a:lstStyle/>
          <a:p>
            <a:r>
              <a:rPr lang="en-US" sz="2400" b="1" dirty="0"/>
              <a:t>Brand Storytelling can be a powerful and effective way to make emotional connection with customers &amp; build lasting relations.</a:t>
            </a:r>
          </a:p>
          <a:p>
            <a:r>
              <a:rPr lang="en-US" sz="2400" b="1" dirty="0"/>
              <a:t>Use the story to engage consumers and elicit emotion to foster loyalty, forging a meaningful relationship that goes far beyond product and service. </a:t>
            </a:r>
          </a:p>
          <a:p>
            <a:r>
              <a:rPr lang="en-US" sz="2400" b="1" dirty="0"/>
              <a:t>Loyal customers will be ready to pay higher price for your product than that of similar competing products.</a:t>
            </a:r>
          </a:p>
          <a:p>
            <a:r>
              <a:rPr lang="en-US" sz="2400" b="1" dirty="0"/>
              <a:t>Thus you gain huge competitive advantage and </a:t>
            </a:r>
            <a:r>
              <a:rPr lang="en-US" sz="2400" b="1" dirty="0" smtClean="0"/>
              <a:t>sustain </a:t>
            </a:r>
            <a:r>
              <a:rPr lang="en-US" sz="2400" b="1" dirty="0"/>
              <a:t>above average profit.</a:t>
            </a:r>
            <a:endParaRPr lang="en-IN" sz="2400" b="1" dirty="0"/>
          </a:p>
        </p:txBody>
      </p:sp>
      <p:sp>
        <p:nvSpPr>
          <p:cNvPr id="4" name="AutoShape 2" descr="Image result for airbnb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3"/>
          <a:stretch>
            <a:fillRect/>
          </a:stretch>
        </p:blipFill>
        <p:spPr>
          <a:xfrm>
            <a:off x="10048875" y="3722996"/>
            <a:ext cx="2143125" cy="2143125"/>
          </a:xfrm>
          <a:prstGeom prst="rect">
            <a:avLst/>
          </a:prstGeom>
        </p:spPr>
      </p:pic>
      <p:pic>
        <p:nvPicPr>
          <p:cNvPr id="1026" name="Picture 2" descr="Airbnb Logo Explan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3602" y="3930553"/>
            <a:ext cx="5016843" cy="225873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0210551" y="5866121"/>
            <a:ext cx="1819771" cy="646331"/>
          </a:xfrm>
          <a:prstGeom prst="rect">
            <a:avLst/>
          </a:prstGeom>
        </p:spPr>
        <p:txBody>
          <a:bodyPr wrap="square">
            <a:spAutoFit/>
          </a:bodyPr>
          <a:lstStyle/>
          <a:p>
            <a:pPr algn="ctr"/>
            <a:r>
              <a:rPr lang="en-IN" dirty="0"/>
              <a:t>The </a:t>
            </a:r>
            <a:r>
              <a:rPr lang="en-IN" dirty="0" err="1" smtClean="0"/>
              <a:t>Bélo</a:t>
            </a:r>
            <a:endParaRPr lang="en-IN" dirty="0" smtClean="0"/>
          </a:p>
          <a:p>
            <a:pPr algn="ctr"/>
            <a:r>
              <a:rPr lang="en-US" dirty="0" smtClean="0"/>
              <a:t>Belonging</a:t>
            </a:r>
            <a:endParaRPr lang="en-IN" dirty="0"/>
          </a:p>
        </p:txBody>
      </p:sp>
      <p:pic>
        <p:nvPicPr>
          <p:cNvPr id="1028" name="Picture 4" descr="Airbnb introduces &quot;the Bélo&quot; | Logo Design Love"/>
          <p:cNvPicPr>
            <a:picLocks noChangeAspect="1" noChangeArrowheads="1"/>
          </p:cNvPicPr>
          <p:nvPr/>
        </p:nvPicPr>
        <p:blipFill rotWithShape="1">
          <a:blip r:embed="rId5">
            <a:extLst>
              <a:ext uri="{28A0092B-C50C-407E-A947-70E740481C1C}">
                <a14:useLocalDpi xmlns:a14="http://schemas.microsoft.com/office/drawing/2010/main" val="0"/>
              </a:ext>
            </a:extLst>
          </a:blip>
          <a:srcRect l="18534" t="26562" r="17666" b="31076"/>
          <a:stretch/>
        </p:blipFill>
        <p:spPr bwMode="auto">
          <a:xfrm>
            <a:off x="460375" y="4327424"/>
            <a:ext cx="3038475" cy="1162050"/>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9401175" y="4327424"/>
            <a:ext cx="523875" cy="16638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ight Arrow 9"/>
          <p:cNvSpPr/>
          <p:nvPr/>
        </p:nvSpPr>
        <p:spPr>
          <a:xfrm>
            <a:off x="3596163" y="4076548"/>
            <a:ext cx="523875" cy="16638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9847490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3200" b="1" dirty="0">
                <a:solidFill>
                  <a:schemeClr val="accent5">
                    <a:lumMod val="75000"/>
                  </a:schemeClr>
                </a:solidFill>
                <a:latin typeface="Georgia" panose="02040502050405020303" pitchFamily="18" charset="0"/>
              </a:rPr>
              <a:t>More Strategies to Gain Competitive Advantages</a:t>
            </a:r>
            <a:endParaRPr lang="en-IN" sz="3200" b="1" dirty="0">
              <a:solidFill>
                <a:schemeClr val="accent5">
                  <a:lumMod val="75000"/>
                </a:schemeClr>
              </a:solidFill>
              <a:latin typeface="Georgia" panose="02040502050405020303" pitchFamily="18" charset="0"/>
            </a:endParaRPr>
          </a:p>
        </p:txBody>
      </p:sp>
      <p:sp>
        <p:nvSpPr>
          <p:cNvPr id="3" name="Content Placeholder 2"/>
          <p:cNvSpPr>
            <a:spLocks noGrp="1"/>
          </p:cNvSpPr>
          <p:nvPr>
            <p:ph idx="1"/>
          </p:nvPr>
        </p:nvSpPr>
        <p:spPr>
          <a:xfrm>
            <a:off x="457200" y="1690688"/>
            <a:ext cx="9308969" cy="4351338"/>
          </a:xfrm>
        </p:spPr>
        <p:txBody>
          <a:bodyPr>
            <a:normAutofit/>
          </a:bodyPr>
          <a:lstStyle/>
          <a:p>
            <a:r>
              <a:rPr lang="en-US" sz="2400" b="1" dirty="0">
                <a:solidFill>
                  <a:srgbClr val="0070C0"/>
                </a:solidFill>
              </a:rPr>
              <a:t>Cost leadership strategy </a:t>
            </a:r>
            <a:r>
              <a:rPr lang="en-US" sz="2400" b="1" dirty="0"/>
              <a:t>– you may place yourselves ahead of the pack by offering attractive price. But must avoid a low-quality image.</a:t>
            </a:r>
          </a:p>
          <a:p>
            <a:r>
              <a:rPr lang="en-US" sz="2400" b="1" dirty="0">
                <a:solidFill>
                  <a:srgbClr val="0070C0"/>
                </a:solidFill>
              </a:rPr>
              <a:t>Product differentiation and positioning strategy </a:t>
            </a:r>
            <a:r>
              <a:rPr lang="en-US" sz="2400" b="1" dirty="0"/>
              <a:t>- Nike</a:t>
            </a:r>
          </a:p>
          <a:p>
            <a:r>
              <a:rPr lang="en-US" sz="2400" b="1" dirty="0">
                <a:solidFill>
                  <a:srgbClr val="0070C0"/>
                </a:solidFill>
              </a:rPr>
              <a:t>Operational effectiveness </a:t>
            </a:r>
            <a:r>
              <a:rPr lang="en-US" sz="2400" b="1" dirty="0"/>
              <a:t>– do what you do best or at least better than others.</a:t>
            </a:r>
          </a:p>
          <a:p>
            <a:r>
              <a:rPr lang="en-US" sz="2400" b="1" dirty="0">
                <a:solidFill>
                  <a:srgbClr val="0070C0"/>
                </a:solidFill>
              </a:rPr>
              <a:t>Adaptability competitive advantage </a:t>
            </a:r>
            <a:r>
              <a:rPr lang="en-US" sz="2400" b="1" dirty="0"/>
              <a:t>– adapt to change in this age of unpredictability and rapid change.</a:t>
            </a:r>
          </a:p>
          <a:p>
            <a:r>
              <a:rPr lang="en-US" sz="2400" b="1" dirty="0">
                <a:solidFill>
                  <a:srgbClr val="0070C0"/>
                </a:solidFill>
              </a:rPr>
              <a:t>The information advantage </a:t>
            </a:r>
            <a:r>
              <a:rPr lang="en-US" sz="2400" b="1" dirty="0"/>
              <a:t>– All other strategies can benefit </a:t>
            </a:r>
            <a:br>
              <a:rPr lang="en-US" sz="2400" b="1" dirty="0"/>
            </a:br>
            <a:r>
              <a:rPr lang="en-US" sz="2400" b="1" dirty="0"/>
              <a:t>from data and analysis to translate into information.</a:t>
            </a:r>
          </a:p>
          <a:p>
            <a:endParaRPr lang="en-IN" sz="2400" b="1" dirty="0"/>
          </a:p>
        </p:txBody>
      </p:sp>
    </p:spTree>
    <p:extLst>
      <p:ext uri="{BB962C8B-B14F-4D97-AF65-F5344CB8AC3E}">
        <p14:creationId xmlns:p14="http://schemas.microsoft.com/office/powerpoint/2010/main" val="35080799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0B30E-A1E9-45C4-BEC7-AE338E1A2DEE}"/>
              </a:ext>
            </a:extLst>
          </p:cNvPr>
          <p:cNvSpPr>
            <a:spLocks noGrp="1"/>
          </p:cNvSpPr>
          <p:nvPr>
            <p:ph type="title"/>
          </p:nvPr>
        </p:nvSpPr>
        <p:spPr/>
        <p:txBody>
          <a:bodyPr vert="horz" lIns="91440" tIns="45720" rIns="91440" bIns="45720" rtlCol="0" anchor="ctr">
            <a:normAutofit/>
          </a:bodyPr>
          <a:lstStyle/>
          <a:p>
            <a:r>
              <a:rPr lang="en-US" sz="3200" b="1" dirty="0">
                <a:solidFill>
                  <a:schemeClr val="accent5">
                    <a:lumMod val="75000"/>
                  </a:schemeClr>
                </a:solidFill>
                <a:latin typeface="Georgia" panose="02040502050405020303" pitchFamily="18" charset="0"/>
              </a:rPr>
              <a:t>Product Differentiation</a:t>
            </a:r>
            <a:endParaRPr lang="en-IN" sz="3200" b="1" dirty="0">
              <a:solidFill>
                <a:schemeClr val="accent5">
                  <a:lumMod val="75000"/>
                </a:schemeClr>
              </a:solidFill>
              <a:latin typeface="Georgia" panose="02040502050405020303" pitchFamily="18" charset="0"/>
            </a:endParaRPr>
          </a:p>
        </p:txBody>
      </p:sp>
      <p:sp>
        <p:nvSpPr>
          <p:cNvPr id="3" name="Text Placeholder 2">
            <a:extLst>
              <a:ext uri="{FF2B5EF4-FFF2-40B4-BE49-F238E27FC236}">
                <a16:creationId xmlns:a16="http://schemas.microsoft.com/office/drawing/2014/main" id="{6EDC8902-128F-412A-A8C4-F2CF1C07D5A5}"/>
              </a:ext>
            </a:extLst>
          </p:cNvPr>
          <p:cNvSpPr>
            <a:spLocks noGrp="1"/>
          </p:cNvSpPr>
          <p:nvPr>
            <p:ph type="body" idx="1"/>
          </p:nvPr>
        </p:nvSpPr>
        <p:spPr>
          <a:xfrm>
            <a:off x="1673749" y="1355717"/>
            <a:ext cx="9360817" cy="3726763"/>
          </a:xfrm>
        </p:spPr>
        <p:txBody>
          <a:bodyPr numCol="3"/>
          <a:lstStyle/>
          <a:p>
            <a:r>
              <a:rPr lang="en-US" sz="2400" b="1" dirty="0">
                <a:solidFill>
                  <a:schemeClr val="accent5">
                    <a:lumMod val="50000"/>
                  </a:schemeClr>
                </a:solidFill>
              </a:rPr>
              <a:t>Quality (low, average, high, best)</a:t>
            </a:r>
          </a:p>
          <a:p>
            <a:r>
              <a:rPr lang="en-US" sz="2400" b="1" dirty="0">
                <a:solidFill>
                  <a:schemeClr val="accent5">
                    <a:lumMod val="50000"/>
                  </a:schemeClr>
                </a:solidFill>
              </a:rPr>
              <a:t>Features</a:t>
            </a:r>
          </a:p>
          <a:p>
            <a:r>
              <a:rPr lang="en-US" sz="2400" b="1" dirty="0">
                <a:solidFill>
                  <a:schemeClr val="accent5">
                    <a:lumMod val="50000"/>
                  </a:schemeClr>
                </a:solidFill>
              </a:rPr>
              <a:t>Forms</a:t>
            </a:r>
          </a:p>
          <a:p>
            <a:r>
              <a:rPr lang="en-US" sz="2400" b="1" dirty="0">
                <a:solidFill>
                  <a:schemeClr val="accent5">
                    <a:lumMod val="50000"/>
                  </a:schemeClr>
                </a:solidFill>
              </a:rPr>
              <a:t>Shapes</a:t>
            </a:r>
          </a:p>
          <a:p>
            <a:r>
              <a:rPr lang="en-US" sz="2400" b="1" dirty="0">
                <a:solidFill>
                  <a:schemeClr val="accent5">
                    <a:lumMod val="50000"/>
                  </a:schemeClr>
                </a:solidFill>
              </a:rPr>
              <a:t>Style </a:t>
            </a:r>
          </a:p>
          <a:p>
            <a:r>
              <a:rPr lang="en-US" sz="2400" b="1" dirty="0">
                <a:solidFill>
                  <a:schemeClr val="accent5">
                    <a:lumMod val="50000"/>
                  </a:schemeClr>
                </a:solidFill>
              </a:rPr>
              <a:t>Packaging</a:t>
            </a:r>
          </a:p>
          <a:p>
            <a:r>
              <a:rPr lang="en-US" sz="2400" b="1" dirty="0">
                <a:solidFill>
                  <a:schemeClr val="accent5">
                    <a:lumMod val="50000"/>
                  </a:schemeClr>
                </a:solidFill>
              </a:rPr>
              <a:t>Size </a:t>
            </a:r>
          </a:p>
          <a:p>
            <a:r>
              <a:rPr lang="en-US" sz="2400" b="1" dirty="0">
                <a:solidFill>
                  <a:schemeClr val="accent5">
                    <a:lumMod val="50000"/>
                  </a:schemeClr>
                </a:solidFill>
              </a:rPr>
              <a:t>Price</a:t>
            </a:r>
          </a:p>
          <a:p>
            <a:r>
              <a:rPr lang="en-US" sz="2400" b="1" dirty="0">
                <a:solidFill>
                  <a:schemeClr val="accent5">
                    <a:lumMod val="50000"/>
                  </a:schemeClr>
                </a:solidFill>
              </a:rPr>
              <a:t>Variety </a:t>
            </a:r>
          </a:p>
          <a:p>
            <a:r>
              <a:rPr lang="en-US" sz="2400" b="1" dirty="0">
                <a:solidFill>
                  <a:schemeClr val="accent5">
                    <a:lumMod val="50000"/>
                  </a:schemeClr>
                </a:solidFill>
              </a:rPr>
              <a:t>Composition </a:t>
            </a:r>
          </a:p>
          <a:p>
            <a:r>
              <a:rPr lang="en-US" sz="2400" b="1" dirty="0">
                <a:solidFill>
                  <a:schemeClr val="accent5">
                    <a:lumMod val="50000"/>
                  </a:schemeClr>
                </a:solidFill>
              </a:rPr>
              <a:t>Availability </a:t>
            </a:r>
          </a:p>
          <a:p>
            <a:r>
              <a:rPr lang="en-US" sz="2400" b="1" dirty="0">
                <a:solidFill>
                  <a:schemeClr val="accent5">
                    <a:lumMod val="50000"/>
                  </a:schemeClr>
                </a:solidFill>
              </a:rPr>
              <a:t>Durability</a:t>
            </a:r>
          </a:p>
          <a:p>
            <a:r>
              <a:rPr lang="en-US" sz="2400" b="1" dirty="0">
                <a:solidFill>
                  <a:schemeClr val="accent5">
                    <a:lumMod val="50000"/>
                  </a:schemeClr>
                </a:solidFill>
              </a:rPr>
              <a:t>Reliability  </a:t>
            </a:r>
          </a:p>
          <a:p>
            <a:r>
              <a:rPr lang="en-US" sz="2400" b="1" dirty="0">
                <a:solidFill>
                  <a:schemeClr val="accent5">
                    <a:lumMod val="50000"/>
                  </a:schemeClr>
                </a:solidFill>
              </a:rPr>
              <a:t>Maintainability </a:t>
            </a:r>
          </a:p>
          <a:p>
            <a:r>
              <a:rPr lang="en-US" sz="2400" b="1" dirty="0">
                <a:solidFill>
                  <a:schemeClr val="accent5">
                    <a:lumMod val="50000"/>
                  </a:schemeClr>
                </a:solidFill>
              </a:rPr>
              <a:t>Ease of installation</a:t>
            </a:r>
          </a:p>
          <a:p>
            <a:r>
              <a:rPr lang="en-IN" sz="2400" b="1" dirty="0">
                <a:solidFill>
                  <a:schemeClr val="accent5">
                    <a:lumMod val="50000"/>
                  </a:schemeClr>
                </a:solidFill>
              </a:rPr>
              <a:t>Ease of purchase</a:t>
            </a:r>
          </a:p>
          <a:p>
            <a:r>
              <a:rPr lang="en-IN" sz="2400" b="1" dirty="0">
                <a:solidFill>
                  <a:schemeClr val="accent5">
                    <a:lumMod val="50000"/>
                  </a:schemeClr>
                </a:solidFill>
              </a:rPr>
              <a:t>Return policy</a:t>
            </a:r>
          </a:p>
          <a:p>
            <a:r>
              <a:rPr lang="en-IN" sz="2400" b="1" dirty="0">
                <a:solidFill>
                  <a:schemeClr val="accent5">
                    <a:lumMod val="50000"/>
                  </a:schemeClr>
                </a:solidFill>
              </a:rPr>
              <a:t>Repurchase</a:t>
            </a:r>
          </a:p>
          <a:p>
            <a:r>
              <a:rPr lang="en-IN" sz="2400" b="1" dirty="0">
                <a:solidFill>
                  <a:schemeClr val="accent5">
                    <a:lumMod val="50000"/>
                  </a:schemeClr>
                </a:solidFill>
              </a:rPr>
              <a:t>Exchange offer</a:t>
            </a:r>
          </a:p>
          <a:p>
            <a:r>
              <a:rPr lang="en-IN" sz="2400" b="1" dirty="0">
                <a:solidFill>
                  <a:schemeClr val="accent5">
                    <a:lumMod val="50000"/>
                  </a:schemeClr>
                </a:solidFill>
              </a:rPr>
              <a:t>Loyalty program </a:t>
            </a:r>
            <a:endParaRPr lang="en-US" sz="2400" b="1" dirty="0">
              <a:solidFill>
                <a:schemeClr val="accent5">
                  <a:lumMod val="50000"/>
                </a:schemeClr>
              </a:solidFill>
            </a:endParaRPr>
          </a:p>
        </p:txBody>
      </p:sp>
    </p:spTree>
    <p:extLst>
      <p:ext uri="{BB962C8B-B14F-4D97-AF65-F5344CB8AC3E}">
        <p14:creationId xmlns:p14="http://schemas.microsoft.com/office/powerpoint/2010/main" val="42803023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90CEA5-C209-44E2-BC2B-7A91A9AB6542}"/>
              </a:ext>
            </a:extLst>
          </p:cNvPr>
          <p:cNvSpPr>
            <a:spLocks noGrp="1"/>
          </p:cNvSpPr>
          <p:nvPr>
            <p:ph type="title"/>
          </p:nvPr>
        </p:nvSpPr>
        <p:spPr>
          <a:xfrm>
            <a:off x="856488" y="882269"/>
            <a:ext cx="10515600" cy="1325563"/>
          </a:xfrm>
          <a:ln>
            <a:solidFill>
              <a:srgbClr val="FFC000"/>
            </a:solidFill>
          </a:ln>
        </p:spPr>
        <p:txBody>
          <a:bodyPr vert="horz">
            <a:normAutofit/>
          </a:bodyPr>
          <a:lstStyle/>
          <a:p>
            <a:r>
              <a:rPr lang="en-US" sz="3600" b="1" dirty="0">
                <a:solidFill>
                  <a:srgbClr val="002060"/>
                </a:solidFill>
                <a:latin typeface="Georgia" panose="02040502050405020303" pitchFamily="18" charset="0"/>
              </a:rPr>
              <a:t>Porter’s Five Forces Competition Model</a:t>
            </a:r>
            <a:endParaRPr lang="en-IN" sz="3600" b="1" dirty="0">
              <a:solidFill>
                <a:srgbClr val="002060"/>
              </a:solidFill>
              <a:latin typeface="Georgia" panose="02040502050405020303" pitchFamily="18" charset="0"/>
            </a:endParaRPr>
          </a:p>
        </p:txBody>
      </p:sp>
      <p:sp>
        <p:nvSpPr>
          <p:cNvPr id="2" name="Rectangle 1"/>
          <p:cNvSpPr/>
          <p:nvPr/>
        </p:nvSpPr>
        <p:spPr>
          <a:xfrm>
            <a:off x="1600200" y="2591318"/>
            <a:ext cx="7973568" cy="1938992"/>
          </a:xfrm>
          <a:prstGeom prst="rect">
            <a:avLst/>
          </a:prstGeom>
        </p:spPr>
        <p:txBody>
          <a:bodyPr wrap="square">
            <a:spAutoFit/>
          </a:bodyPr>
          <a:lstStyle/>
          <a:p>
            <a:pPr algn="ctr"/>
            <a:r>
              <a:rPr lang="en-US" sz="2400" b="1" dirty="0">
                <a:solidFill>
                  <a:schemeClr val="accent5">
                    <a:lumMod val="75000"/>
                  </a:schemeClr>
                </a:solidFill>
              </a:rPr>
              <a:t>Michael E. Porter of Harvard Business School </a:t>
            </a:r>
            <a:r>
              <a:rPr lang="en-US" sz="2400" b="1" dirty="0" smtClean="0">
                <a:solidFill>
                  <a:schemeClr val="accent5">
                    <a:lumMod val="75000"/>
                  </a:schemeClr>
                </a:solidFill>
              </a:rPr>
              <a:t>placed the competitive landscape or the micro environment of any industry in the form of five forces.</a:t>
            </a:r>
          </a:p>
          <a:p>
            <a:pPr algn="ctr"/>
            <a:r>
              <a:rPr lang="en-US" sz="2400" b="1" dirty="0" smtClean="0">
                <a:solidFill>
                  <a:schemeClr val="accent5">
                    <a:lumMod val="75000"/>
                  </a:schemeClr>
                </a:solidFill>
              </a:rPr>
              <a:t>The five </a:t>
            </a:r>
            <a:r>
              <a:rPr lang="en-US" sz="2400" b="1" dirty="0">
                <a:solidFill>
                  <a:schemeClr val="accent5">
                    <a:lumMod val="75000"/>
                  </a:schemeClr>
                </a:solidFill>
              </a:rPr>
              <a:t>forces that determine the competitive intensity and therefore attractiveness of a market.</a:t>
            </a:r>
            <a:endParaRPr lang="en-IN" sz="2400" b="1" dirty="0">
              <a:solidFill>
                <a:schemeClr val="accent5">
                  <a:lumMod val="75000"/>
                </a:schemeClr>
              </a:solidFill>
            </a:endParaRPr>
          </a:p>
        </p:txBody>
      </p:sp>
    </p:spTree>
    <p:extLst>
      <p:ext uri="{BB962C8B-B14F-4D97-AF65-F5344CB8AC3E}">
        <p14:creationId xmlns:p14="http://schemas.microsoft.com/office/powerpoint/2010/main" val="36282647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r>
              <a:rPr lang="en-US" dirty="0" smtClean="0"/>
              <a:t>“Of </a:t>
            </a:r>
            <a:r>
              <a:rPr lang="en-US" dirty="0"/>
              <a:t>course you can still battle it out in the marketplace, but you need something that can’t be duplicated, something they could never beat you on, then hang your hat on that and don’t look back</a:t>
            </a:r>
            <a:r>
              <a:rPr lang="en-US" dirty="0" smtClean="0"/>
              <a:t>.”</a:t>
            </a:r>
            <a:endParaRPr lang="en-US" dirty="0"/>
          </a:p>
          <a:p>
            <a:endParaRPr lang="en-US" dirty="0"/>
          </a:p>
          <a:p>
            <a:r>
              <a:rPr lang="en-US" dirty="0"/>
              <a:t>Don’t despair if you don’t have an unfair advantage yet. </a:t>
            </a:r>
            <a:r>
              <a:rPr lang="en-US" dirty="0" smtClean="0"/>
              <a:t>You can build it eventually. You have to earn </a:t>
            </a:r>
            <a:r>
              <a:rPr lang="en-US" dirty="0"/>
              <a:t>it.</a:t>
            </a:r>
            <a:endParaRPr lang="en-IN" dirty="0"/>
          </a:p>
        </p:txBody>
      </p:sp>
    </p:spTree>
    <p:extLst>
      <p:ext uri="{BB962C8B-B14F-4D97-AF65-F5344CB8AC3E}">
        <p14:creationId xmlns:p14="http://schemas.microsoft.com/office/powerpoint/2010/main" val="29760717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B4C51-844C-47D3-BA42-509F4B4090DD}"/>
              </a:ext>
            </a:extLst>
          </p:cNvPr>
          <p:cNvSpPr>
            <a:spLocks noGrp="1"/>
          </p:cNvSpPr>
          <p:nvPr>
            <p:ph type="title"/>
          </p:nvPr>
        </p:nvSpPr>
        <p:spPr>
          <a:xfrm>
            <a:off x="-9180" y="357701"/>
            <a:ext cx="10515600" cy="412575"/>
          </a:xfrm>
          <a:noFill/>
          <a:ln>
            <a:noFill/>
          </a:ln>
        </p:spPr>
        <p:txBody>
          <a:bodyPr spcFirstLastPara="1" wrap="square" lIns="91425" tIns="45700" rIns="91425" bIns="45700" anchor="ctr" anchorCtr="0">
            <a:noAutofit/>
          </a:bodyPr>
          <a:lstStyle/>
          <a:p>
            <a:pPr marL="457200" indent="-342900"/>
            <a:r>
              <a:rPr lang="en-US" sz="3200" b="1" dirty="0">
                <a:solidFill>
                  <a:srgbClr val="0070C0"/>
                </a:solidFill>
              </a:rPr>
              <a:t>Porter’s Five Forces Competition Model</a:t>
            </a:r>
            <a:endParaRPr lang="en-IN" sz="3200" b="1" dirty="0">
              <a:solidFill>
                <a:srgbClr val="0070C0"/>
              </a:solidFill>
            </a:endParaRPr>
          </a:p>
        </p:txBody>
      </p:sp>
      <p:grpSp>
        <p:nvGrpSpPr>
          <p:cNvPr id="32" name="Group 31">
            <a:extLst>
              <a:ext uri="{FF2B5EF4-FFF2-40B4-BE49-F238E27FC236}">
                <a16:creationId xmlns:a16="http://schemas.microsoft.com/office/drawing/2014/main" id="{70B0526C-9B93-478B-B9B0-EB770D4D5529}"/>
              </a:ext>
            </a:extLst>
          </p:cNvPr>
          <p:cNvGrpSpPr/>
          <p:nvPr/>
        </p:nvGrpSpPr>
        <p:grpSpPr>
          <a:xfrm>
            <a:off x="2998045" y="872349"/>
            <a:ext cx="4502835" cy="4503600"/>
            <a:chOff x="4883749" y="2195268"/>
            <a:chExt cx="2424505" cy="2467466"/>
          </a:xfrm>
          <a:scene3d>
            <a:camera prst="perspectiveRelaxed"/>
            <a:lightRig rig="threePt" dir="t">
              <a:rot lat="0" lon="0" rev="12000000"/>
            </a:lightRig>
          </a:scene3d>
        </p:grpSpPr>
        <p:sp>
          <p:nvSpPr>
            <p:cNvPr id="48" name="Freeform: Shape 47">
              <a:extLst>
                <a:ext uri="{FF2B5EF4-FFF2-40B4-BE49-F238E27FC236}">
                  <a16:creationId xmlns:a16="http://schemas.microsoft.com/office/drawing/2014/main" id="{F3CE0A07-B81A-49FB-93D8-A66EABE59F50}"/>
                </a:ext>
              </a:extLst>
            </p:cNvPr>
            <p:cNvSpPr/>
            <p:nvPr/>
          </p:nvSpPr>
          <p:spPr>
            <a:xfrm rot="1800000">
              <a:off x="5364776" y="2195268"/>
              <a:ext cx="581148" cy="847759"/>
            </a:xfrm>
            <a:custGeom>
              <a:avLst/>
              <a:gdLst>
                <a:gd name="connsiteX0" fmla="*/ 488674 w 581148"/>
                <a:gd name="connsiteY0" fmla="*/ 0 h 847759"/>
                <a:gd name="connsiteX1" fmla="*/ 581148 w 581148"/>
                <a:gd name="connsiteY1" fmla="*/ 160170 h 847759"/>
                <a:gd name="connsiteX2" fmla="*/ 576762 w 581148"/>
                <a:gd name="connsiteY2" fmla="*/ 162834 h 847759"/>
                <a:gd name="connsiteX3" fmla="*/ 200386 w 581148"/>
                <a:gd name="connsiteY3" fmla="*/ 724552 h 847759"/>
                <a:gd name="connsiteX4" fmla="*/ 187965 w 581148"/>
                <a:gd name="connsiteY4" fmla="*/ 847759 h 847759"/>
                <a:gd name="connsiteX5" fmla="*/ 0 w 581148"/>
                <a:gd name="connsiteY5" fmla="*/ 847758 h 847759"/>
                <a:gd name="connsiteX6" fmla="*/ 2690 w 581148"/>
                <a:gd name="connsiteY6" fmla="*/ 794484 h 847759"/>
                <a:gd name="connsiteX7" fmla="*/ 473275 w 581148"/>
                <a:gd name="connsiteY7" fmla="*/ 9355 h 847759"/>
                <a:gd name="connsiteX8" fmla="*/ 488674 w 581148"/>
                <a:gd name="connsiteY8" fmla="*/ 0 h 84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1148" h="847759">
                  <a:moveTo>
                    <a:pt x="488674" y="0"/>
                  </a:moveTo>
                  <a:lnTo>
                    <a:pt x="581148" y="160170"/>
                  </a:lnTo>
                  <a:lnTo>
                    <a:pt x="576762" y="162834"/>
                  </a:lnTo>
                  <a:cubicBezTo>
                    <a:pt x="386324" y="291492"/>
                    <a:pt x="248070" y="491526"/>
                    <a:pt x="200386" y="724552"/>
                  </a:cubicBezTo>
                  <a:lnTo>
                    <a:pt x="187965" y="847759"/>
                  </a:lnTo>
                  <a:lnTo>
                    <a:pt x="0" y="847758"/>
                  </a:lnTo>
                  <a:lnTo>
                    <a:pt x="2690" y="794484"/>
                  </a:lnTo>
                  <a:cubicBezTo>
                    <a:pt x="35874" y="467726"/>
                    <a:pt x="214723" y="184030"/>
                    <a:pt x="473275" y="9355"/>
                  </a:cubicBezTo>
                  <a:lnTo>
                    <a:pt x="488674" y="0"/>
                  </a:lnTo>
                  <a:close/>
                </a:path>
              </a:pathLst>
            </a:custGeom>
            <a:solidFill>
              <a:srgbClr val="206285"/>
            </a:solidFill>
            <a:sp3d extrusionH="635000" contourW="12700" prstMaterial="powder">
              <a:bevelT w="50800" h="241300"/>
              <a:bevelB w="139700" prst="cross"/>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7" name="Freeform: Shape 46">
              <a:extLst>
                <a:ext uri="{FF2B5EF4-FFF2-40B4-BE49-F238E27FC236}">
                  <a16:creationId xmlns:a16="http://schemas.microsoft.com/office/drawing/2014/main" id="{65D5D289-E0BB-4008-92F2-BEDFE1A862C9}"/>
                </a:ext>
              </a:extLst>
            </p:cNvPr>
            <p:cNvSpPr/>
            <p:nvPr/>
          </p:nvSpPr>
          <p:spPr>
            <a:xfrm rot="1800000">
              <a:off x="6076965" y="2475024"/>
              <a:ext cx="978726" cy="278688"/>
            </a:xfrm>
            <a:custGeom>
              <a:avLst/>
              <a:gdLst>
                <a:gd name="connsiteX0" fmla="*/ 0 w 978726"/>
                <a:gd name="connsiteY0" fmla="*/ 118100 h 278688"/>
                <a:gd name="connsiteX1" fmla="*/ 68978 w 978726"/>
                <a:gd name="connsiteY1" fmla="*/ 84872 h 278688"/>
                <a:gd name="connsiteX2" fmla="*/ 489363 w 978726"/>
                <a:gd name="connsiteY2" fmla="*/ 0 h 278688"/>
                <a:gd name="connsiteX3" fmla="*/ 909749 w 978726"/>
                <a:gd name="connsiteY3" fmla="*/ 84871 h 278688"/>
                <a:gd name="connsiteX4" fmla="*/ 978726 w 978726"/>
                <a:gd name="connsiteY4" fmla="*/ 118100 h 278688"/>
                <a:gd name="connsiteX5" fmla="*/ 886011 w 978726"/>
                <a:gd name="connsiteY5" fmla="*/ 278687 h 278688"/>
                <a:gd name="connsiteX6" fmla="*/ 837703 w 978726"/>
                <a:gd name="connsiteY6" fmla="*/ 255416 h 278688"/>
                <a:gd name="connsiteX7" fmla="*/ 489363 w 978726"/>
                <a:gd name="connsiteY7" fmla="*/ 185090 h 278688"/>
                <a:gd name="connsiteX8" fmla="*/ 141024 w 978726"/>
                <a:gd name="connsiteY8" fmla="*/ 255416 h 278688"/>
                <a:gd name="connsiteX9" fmla="*/ 92716 w 978726"/>
                <a:gd name="connsiteY9" fmla="*/ 278688 h 278688"/>
                <a:gd name="connsiteX10" fmla="*/ 0 w 978726"/>
                <a:gd name="connsiteY10" fmla="*/ 118100 h 278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8726" h="278688">
                  <a:moveTo>
                    <a:pt x="0" y="118100"/>
                  </a:moveTo>
                  <a:lnTo>
                    <a:pt x="68978" y="84872"/>
                  </a:lnTo>
                  <a:cubicBezTo>
                    <a:pt x="198188" y="30221"/>
                    <a:pt x="340246" y="0"/>
                    <a:pt x="489363" y="0"/>
                  </a:cubicBezTo>
                  <a:cubicBezTo>
                    <a:pt x="638480" y="0"/>
                    <a:pt x="780539" y="30221"/>
                    <a:pt x="909749" y="84871"/>
                  </a:cubicBezTo>
                  <a:lnTo>
                    <a:pt x="978726" y="118100"/>
                  </a:lnTo>
                  <a:lnTo>
                    <a:pt x="886011" y="278687"/>
                  </a:lnTo>
                  <a:lnTo>
                    <a:pt x="837703" y="255416"/>
                  </a:lnTo>
                  <a:cubicBezTo>
                    <a:pt x="730637" y="210132"/>
                    <a:pt x="612924" y="185090"/>
                    <a:pt x="489363" y="185090"/>
                  </a:cubicBezTo>
                  <a:cubicBezTo>
                    <a:pt x="365802" y="185090"/>
                    <a:pt x="248090" y="210131"/>
                    <a:pt x="141024" y="255416"/>
                  </a:cubicBezTo>
                  <a:lnTo>
                    <a:pt x="92716" y="278688"/>
                  </a:lnTo>
                  <a:lnTo>
                    <a:pt x="0" y="118100"/>
                  </a:lnTo>
                  <a:close/>
                </a:path>
              </a:pathLst>
            </a:custGeom>
            <a:solidFill>
              <a:srgbClr val="1C88B6"/>
            </a:solidFill>
            <a:sp3d extrusionH="635000" contourW="12700" prstMaterial="powder">
              <a:bevelT w="50800" h="241300"/>
              <a:bevelB w="139700" prst="cross"/>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3" name="Freeform: Shape 42">
              <a:extLst>
                <a:ext uri="{FF2B5EF4-FFF2-40B4-BE49-F238E27FC236}">
                  <a16:creationId xmlns:a16="http://schemas.microsoft.com/office/drawing/2014/main" id="{D7D01897-7BA6-40F9-83B5-9E8E2159FF8A}"/>
                </a:ext>
              </a:extLst>
            </p:cNvPr>
            <p:cNvSpPr/>
            <p:nvPr/>
          </p:nvSpPr>
          <p:spPr>
            <a:xfrm rot="1800000">
              <a:off x="6727105" y="2981808"/>
              <a:ext cx="581149" cy="847758"/>
            </a:xfrm>
            <a:custGeom>
              <a:avLst/>
              <a:gdLst>
                <a:gd name="connsiteX0" fmla="*/ 92474 w 581149"/>
                <a:gd name="connsiteY0" fmla="*/ 0 h 847758"/>
                <a:gd name="connsiteX1" fmla="*/ 107873 w 581149"/>
                <a:gd name="connsiteY1" fmla="*/ 9355 h 847758"/>
                <a:gd name="connsiteX2" fmla="*/ 578458 w 581149"/>
                <a:gd name="connsiteY2" fmla="*/ 794484 h 847758"/>
                <a:gd name="connsiteX3" fmla="*/ 581149 w 581149"/>
                <a:gd name="connsiteY3" fmla="*/ 847758 h 847758"/>
                <a:gd name="connsiteX4" fmla="*/ 396058 w 581149"/>
                <a:gd name="connsiteY4" fmla="*/ 847758 h 847758"/>
                <a:gd name="connsiteX5" fmla="*/ 394324 w 581149"/>
                <a:gd name="connsiteY5" fmla="*/ 813409 h 847758"/>
                <a:gd name="connsiteX6" fmla="*/ 4387 w 581149"/>
                <a:gd name="connsiteY6" fmla="*/ 162835 h 847758"/>
                <a:gd name="connsiteX7" fmla="*/ 0 w 581149"/>
                <a:gd name="connsiteY7" fmla="*/ 160170 h 847758"/>
                <a:gd name="connsiteX8" fmla="*/ 92474 w 581149"/>
                <a:gd name="connsiteY8" fmla="*/ 0 h 84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1149" h="847758">
                  <a:moveTo>
                    <a:pt x="92474" y="0"/>
                  </a:moveTo>
                  <a:lnTo>
                    <a:pt x="107873" y="9355"/>
                  </a:lnTo>
                  <a:cubicBezTo>
                    <a:pt x="366427" y="184030"/>
                    <a:pt x="545275" y="467726"/>
                    <a:pt x="578458" y="794484"/>
                  </a:cubicBezTo>
                  <a:lnTo>
                    <a:pt x="581149" y="847758"/>
                  </a:lnTo>
                  <a:lnTo>
                    <a:pt x="396058" y="847758"/>
                  </a:lnTo>
                  <a:lnTo>
                    <a:pt x="394324" y="813409"/>
                  </a:lnTo>
                  <a:cubicBezTo>
                    <a:pt x="366827" y="542650"/>
                    <a:pt x="218630" y="307574"/>
                    <a:pt x="4387" y="162835"/>
                  </a:cubicBezTo>
                  <a:lnTo>
                    <a:pt x="0" y="160170"/>
                  </a:lnTo>
                  <a:lnTo>
                    <a:pt x="92474" y="0"/>
                  </a:lnTo>
                  <a:close/>
                </a:path>
              </a:pathLst>
            </a:custGeom>
            <a:solidFill>
              <a:srgbClr val="19C0EC"/>
            </a:solidFill>
            <a:sp3d extrusionH="635000" contourW="12700" prstMaterial="powder">
              <a:bevelT w="50800" h="241300"/>
              <a:bevelB w="139700" prst="cross"/>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2" name="Freeform: Shape 41">
              <a:extLst>
                <a:ext uri="{FF2B5EF4-FFF2-40B4-BE49-F238E27FC236}">
                  <a16:creationId xmlns:a16="http://schemas.microsoft.com/office/drawing/2014/main" id="{2A42826C-DDFE-4813-B8B6-A3482B535AD8}"/>
                </a:ext>
              </a:extLst>
            </p:cNvPr>
            <p:cNvSpPr/>
            <p:nvPr/>
          </p:nvSpPr>
          <p:spPr>
            <a:xfrm rot="1800000">
              <a:off x="4883749" y="3028437"/>
              <a:ext cx="581148" cy="847757"/>
            </a:xfrm>
            <a:custGeom>
              <a:avLst/>
              <a:gdLst>
                <a:gd name="connsiteX0" fmla="*/ 0 w 581148"/>
                <a:gd name="connsiteY0" fmla="*/ 0 h 847757"/>
                <a:gd name="connsiteX1" fmla="*/ 185089 w 581148"/>
                <a:gd name="connsiteY1" fmla="*/ 0 h 847757"/>
                <a:gd name="connsiteX2" fmla="*/ 186823 w 581148"/>
                <a:gd name="connsiteY2" fmla="*/ 34348 h 847757"/>
                <a:gd name="connsiteX3" fmla="*/ 576761 w 581148"/>
                <a:gd name="connsiteY3" fmla="*/ 684922 h 847757"/>
                <a:gd name="connsiteX4" fmla="*/ 581148 w 581148"/>
                <a:gd name="connsiteY4" fmla="*/ 687587 h 847757"/>
                <a:gd name="connsiteX5" fmla="*/ 488674 w 581148"/>
                <a:gd name="connsiteY5" fmla="*/ 847757 h 847757"/>
                <a:gd name="connsiteX6" fmla="*/ 473275 w 581148"/>
                <a:gd name="connsiteY6" fmla="*/ 838403 h 847757"/>
                <a:gd name="connsiteX7" fmla="*/ 2689 w 581148"/>
                <a:gd name="connsiteY7" fmla="*/ 53273 h 847757"/>
                <a:gd name="connsiteX8" fmla="*/ 0 w 581148"/>
                <a:gd name="connsiteY8" fmla="*/ 0 h 84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1148" h="847757">
                  <a:moveTo>
                    <a:pt x="0" y="0"/>
                  </a:moveTo>
                  <a:lnTo>
                    <a:pt x="185089" y="0"/>
                  </a:lnTo>
                  <a:lnTo>
                    <a:pt x="186823" y="34348"/>
                  </a:lnTo>
                  <a:cubicBezTo>
                    <a:pt x="214321" y="305107"/>
                    <a:pt x="362518" y="540183"/>
                    <a:pt x="576761" y="684922"/>
                  </a:cubicBezTo>
                  <a:lnTo>
                    <a:pt x="581148" y="687587"/>
                  </a:lnTo>
                  <a:lnTo>
                    <a:pt x="488674" y="847757"/>
                  </a:lnTo>
                  <a:lnTo>
                    <a:pt x="473275" y="838403"/>
                  </a:lnTo>
                  <a:cubicBezTo>
                    <a:pt x="214721" y="663727"/>
                    <a:pt x="35873" y="380031"/>
                    <a:pt x="2689" y="53273"/>
                  </a:cubicBezTo>
                  <a:lnTo>
                    <a:pt x="0" y="0"/>
                  </a:lnTo>
                  <a:close/>
                </a:path>
              </a:pathLst>
            </a:custGeom>
            <a:solidFill>
              <a:srgbClr val="1A4C63"/>
            </a:solidFill>
            <a:sp3d extrusionH="635000" contourW="12700" prstMaterial="powder">
              <a:bevelT w="50800" h="241300"/>
              <a:bevelB w="139700" prst="cross"/>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9" name="Freeform: Shape 38">
              <a:extLst>
                <a:ext uri="{FF2B5EF4-FFF2-40B4-BE49-F238E27FC236}">
                  <a16:creationId xmlns:a16="http://schemas.microsoft.com/office/drawing/2014/main" id="{9F994AAB-2628-4ED3-8049-87B1908450DC}"/>
                </a:ext>
              </a:extLst>
            </p:cNvPr>
            <p:cNvSpPr/>
            <p:nvPr/>
          </p:nvSpPr>
          <p:spPr>
            <a:xfrm rot="1800000">
              <a:off x="6246075" y="3814977"/>
              <a:ext cx="581148" cy="847757"/>
            </a:xfrm>
            <a:custGeom>
              <a:avLst/>
              <a:gdLst>
                <a:gd name="connsiteX0" fmla="*/ 393183 w 581148"/>
                <a:gd name="connsiteY0" fmla="*/ 0 h 847757"/>
                <a:gd name="connsiteX1" fmla="*/ 581148 w 581148"/>
                <a:gd name="connsiteY1" fmla="*/ 0 h 847757"/>
                <a:gd name="connsiteX2" fmla="*/ 578458 w 581148"/>
                <a:gd name="connsiteY2" fmla="*/ 53273 h 847757"/>
                <a:gd name="connsiteX3" fmla="*/ 107873 w 581148"/>
                <a:gd name="connsiteY3" fmla="*/ 838402 h 847757"/>
                <a:gd name="connsiteX4" fmla="*/ 92474 w 581148"/>
                <a:gd name="connsiteY4" fmla="*/ 847757 h 847757"/>
                <a:gd name="connsiteX5" fmla="*/ 0 w 581148"/>
                <a:gd name="connsiteY5" fmla="*/ 687588 h 847757"/>
                <a:gd name="connsiteX6" fmla="*/ 4387 w 581148"/>
                <a:gd name="connsiteY6" fmla="*/ 684922 h 847757"/>
                <a:gd name="connsiteX7" fmla="*/ 380763 w 581148"/>
                <a:gd name="connsiteY7" fmla="*/ 123204 h 847757"/>
                <a:gd name="connsiteX8" fmla="*/ 393183 w 581148"/>
                <a:gd name="connsiteY8" fmla="*/ 0 h 84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1148" h="847757">
                  <a:moveTo>
                    <a:pt x="393183" y="0"/>
                  </a:moveTo>
                  <a:lnTo>
                    <a:pt x="581148" y="0"/>
                  </a:lnTo>
                  <a:lnTo>
                    <a:pt x="578458" y="53273"/>
                  </a:lnTo>
                  <a:cubicBezTo>
                    <a:pt x="545275" y="380031"/>
                    <a:pt x="366427" y="663727"/>
                    <a:pt x="107873" y="838402"/>
                  </a:cubicBezTo>
                  <a:lnTo>
                    <a:pt x="92474" y="847757"/>
                  </a:lnTo>
                  <a:lnTo>
                    <a:pt x="0" y="687588"/>
                  </a:lnTo>
                  <a:lnTo>
                    <a:pt x="4387" y="684922"/>
                  </a:lnTo>
                  <a:cubicBezTo>
                    <a:pt x="194825" y="556265"/>
                    <a:pt x="333079" y="356230"/>
                    <a:pt x="380763" y="123204"/>
                  </a:cubicBezTo>
                  <a:lnTo>
                    <a:pt x="393183" y="0"/>
                  </a:lnTo>
                  <a:close/>
                </a:path>
              </a:pathLst>
            </a:custGeom>
            <a:solidFill>
              <a:srgbClr val="20C4F7"/>
            </a:solidFill>
            <a:sp3d extrusionH="635000" contourW="12700" prstMaterial="powder">
              <a:bevelT w="50800" h="241300"/>
              <a:bevelB w="139700" prst="cross"/>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8" name="Freeform: Shape 37">
              <a:extLst>
                <a:ext uri="{FF2B5EF4-FFF2-40B4-BE49-F238E27FC236}">
                  <a16:creationId xmlns:a16="http://schemas.microsoft.com/office/drawing/2014/main" id="{5F5D0353-9E04-4CCA-8745-34B48FBBDB5C}"/>
                </a:ext>
              </a:extLst>
            </p:cNvPr>
            <p:cNvSpPr/>
            <p:nvPr/>
          </p:nvSpPr>
          <p:spPr>
            <a:xfrm rot="1800000">
              <a:off x="5136311" y="4104289"/>
              <a:ext cx="978725" cy="278688"/>
            </a:xfrm>
            <a:custGeom>
              <a:avLst/>
              <a:gdLst>
                <a:gd name="connsiteX0" fmla="*/ 92716 w 978725"/>
                <a:gd name="connsiteY0" fmla="*/ 0 h 278688"/>
                <a:gd name="connsiteX1" fmla="*/ 141023 w 978725"/>
                <a:gd name="connsiteY1" fmla="*/ 23272 h 278688"/>
                <a:gd name="connsiteX2" fmla="*/ 489362 w 978725"/>
                <a:gd name="connsiteY2" fmla="*/ 93598 h 278688"/>
                <a:gd name="connsiteX3" fmla="*/ 837701 w 978725"/>
                <a:gd name="connsiteY3" fmla="*/ 23272 h 278688"/>
                <a:gd name="connsiteX4" fmla="*/ 886009 w 978725"/>
                <a:gd name="connsiteY4" fmla="*/ 1 h 278688"/>
                <a:gd name="connsiteX5" fmla="*/ 978725 w 978725"/>
                <a:gd name="connsiteY5" fmla="*/ 160589 h 278688"/>
                <a:gd name="connsiteX6" fmla="*/ 909747 w 978725"/>
                <a:gd name="connsiteY6" fmla="*/ 193816 h 278688"/>
                <a:gd name="connsiteX7" fmla="*/ 489362 w 978725"/>
                <a:gd name="connsiteY7" fmla="*/ 278688 h 278688"/>
                <a:gd name="connsiteX8" fmla="*/ 68977 w 978725"/>
                <a:gd name="connsiteY8" fmla="*/ 193816 h 278688"/>
                <a:gd name="connsiteX9" fmla="*/ 0 w 978725"/>
                <a:gd name="connsiteY9" fmla="*/ 160588 h 278688"/>
                <a:gd name="connsiteX10" fmla="*/ 92716 w 978725"/>
                <a:gd name="connsiteY10" fmla="*/ 0 h 278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8725" h="278688">
                  <a:moveTo>
                    <a:pt x="92716" y="0"/>
                  </a:moveTo>
                  <a:lnTo>
                    <a:pt x="141023" y="23272"/>
                  </a:lnTo>
                  <a:cubicBezTo>
                    <a:pt x="248089" y="68556"/>
                    <a:pt x="365801" y="93598"/>
                    <a:pt x="489362" y="93598"/>
                  </a:cubicBezTo>
                  <a:cubicBezTo>
                    <a:pt x="612923" y="93599"/>
                    <a:pt x="730636" y="68557"/>
                    <a:pt x="837701" y="23272"/>
                  </a:cubicBezTo>
                  <a:lnTo>
                    <a:pt x="886009" y="1"/>
                  </a:lnTo>
                  <a:lnTo>
                    <a:pt x="978725" y="160589"/>
                  </a:lnTo>
                  <a:lnTo>
                    <a:pt x="909747" y="193816"/>
                  </a:lnTo>
                  <a:cubicBezTo>
                    <a:pt x="780538" y="248468"/>
                    <a:pt x="638479" y="278689"/>
                    <a:pt x="489362" y="278688"/>
                  </a:cubicBezTo>
                  <a:cubicBezTo>
                    <a:pt x="340245" y="278688"/>
                    <a:pt x="198187" y="248468"/>
                    <a:pt x="68977" y="193816"/>
                  </a:cubicBezTo>
                  <a:lnTo>
                    <a:pt x="0" y="160588"/>
                  </a:lnTo>
                  <a:lnTo>
                    <a:pt x="92716" y="0"/>
                  </a:lnTo>
                  <a:close/>
                </a:path>
              </a:pathLst>
            </a:custGeom>
            <a:solidFill>
              <a:srgbClr val="2D3E5A"/>
            </a:solidFill>
            <a:sp3d extrusionH="635000" contourW="12700" prstMaterial="powder">
              <a:bevelT w="50800" h="241300"/>
              <a:bevelB w="139700" prst="cross"/>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73" name="Circle: Hollow 72">
            <a:extLst>
              <a:ext uri="{FF2B5EF4-FFF2-40B4-BE49-F238E27FC236}">
                <a16:creationId xmlns:a16="http://schemas.microsoft.com/office/drawing/2014/main" id="{52246424-A184-44DF-B962-404800845B6D}"/>
              </a:ext>
            </a:extLst>
          </p:cNvPr>
          <p:cNvSpPr/>
          <p:nvPr/>
        </p:nvSpPr>
        <p:spPr>
          <a:xfrm>
            <a:off x="7505992" y="2673151"/>
            <a:ext cx="900000" cy="900000"/>
          </a:xfrm>
          <a:prstGeom prst="donut">
            <a:avLst>
              <a:gd name="adj" fmla="val 13113"/>
            </a:avLst>
          </a:prstGeom>
          <a:scene3d>
            <a:camera prst="perspectiveRelaxed"/>
            <a:lightRig rig="threePt" dir="t"/>
          </a:scene3d>
          <a:sp3d extrusionH="381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74" name="Circle: Hollow 73">
            <a:extLst>
              <a:ext uri="{FF2B5EF4-FFF2-40B4-BE49-F238E27FC236}">
                <a16:creationId xmlns:a16="http://schemas.microsoft.com/office/drawing/2014/main" id="{F43D4FD6-99C4-454E-9937-149FBB4F9271}"/>
              </a:ext>
            </a:extLst>
          </p:cNvPr>
          <p:cNvSpPr/>
          <p:nvPr/>
        </p:nvSpPr>
        <p:spPr>
          <a:xfrm>
            <a:off x="2075798" y="3056943"/>
            <a:ext cx="900000" cy="900000"/>
          </a:xfrm>
          <a:prstGeom prst="donut">
            <a:avLst>
              <a:gd name="adj" fmla="val 13113"/>
            </a:avLst>
          </a:prstGeom>
          <a:scene3d>
            <a:camera prst="perspectiveRelaxed"/>
            <a:lightRig rig="threePt" dir="t"/>
          </a:scene3d>
          <a:sp3d extrusionH="381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75" name="Circle: Hollow 74">
            <a:extLst>
              <a:ext uri="{FF2B5EF4-FFF2-40B4-BE49-F238E27FC236}">
                <a16:creationId xmlns:a16="http://schemas.microsoft.com/office/drawing/2014/main" id="{FEEA002D-45FA-41DD-B61A-C17B658CC090}"/>
              </a:ext>
            </a:extLst>
          </p:cNvPr>
          <p:cNvSpPr/>
          <p:nvPr/>
        </p:nvSpPr>
        <p:spPr>
          <a:xfrm>
            <a:off x="4705644" y="5040347"/>
            <a:ext cx="900000" cy="900000"/>
          </a:xfrm>
          <a:prstGeom prst="donut">
            <a:avLst>
              <a:gd name="adj" fmla="val 13113"/>
            </a:avLst>
          </a:prstGeom>
          <a:scene3d>
            <a:camera prst="perspectiveRelaxed"/>
            <a:lightRig rig="threePt" dir="t"/>
          </a:scene3d>
          <a:sp3d extrusionH="381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76" name="Straight Arrow Connector 75">
            <a:extLst>
              <a:ext uri="{FF2B5EF4-FFF2-40B4-BE49-F238E27FC236}">
                <a16:creationId xmlns:a16="http://schemas.microsoft.com/office/drawing/2014/main" id="{6CCD251A-F03E-42A2-B59D-C6E2E9CA789F}"/>
              </a:ext>
            </a:extLst>
          </p:cNvPr>
          <p:cNvCxnSpPr>
            <a:cxnSpLocks/>
            <a:stCxn id="63" idx="6"/>
          </p:cNvCxnSpPr>
          <p:nvPr/>
        </p:nvCxnSpPr>
        <p:spPr>
          <a:xfrm flipV="1">
            <a:off x="5735267" y="1081320"/>
            <a:ext cx="4954729" cy="37425"/>
          </a:xfrm>
          <a:prstGeom prst="straightConnector1">
            <a:avLst/>
          </a:prstGeom>
          <a:ln w="28575">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8111C870-0AD7-437E-9F9B-BE3D2F7F073C}"/>
              </a:ext>
            </a:extLst>
          </p:cNvPr>
          <p:cNvSpPr/>
          <p:nvPr/>
        </p:nvSpPr>
        <p:spPr>
          <a:xfrm>
            <a:off x="7643259" y="2922309"/>
            <a:ext cx="642902" cy="4166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DC245FB7-1A9C-4754-8746-9752EA7F26A5}"/>
              </a:ext>
            </a:extLst>
          </p:cNvPr>
          <p:cNvSpPr txBox="1"/>
          <p:nvPr/>
        </p:nvSpPr>
        <p:spPr>
          <a:xfrm>
            <a:off x="4045524" y="2803862"/>
            <a:ext cx="2407875" cy="1384995"/>
          </a:xfrm>
          <a:prstGeom prst="rect">
            <a:avLst/>
          </a:prstGeom>
          <a:noFill/>
        </p:spPr>
        <p:txBody>
          <a:bodyPr wrap="square" rtlCol="0">
            <a:spAutoFit/>
          </a:bodyPr>
          <a:lstStyle/>
          <a:p>
            <a:pPr lvl="0" algn="ctr"/>
            <a:r>
              <a:rPr lang="en-US" sz="2800" b="1" dirty="0">
                <a:ln w="9525">
                  <a:solidFill>
                    <a:schemeClr val="bg1"/>
                  </a:solidFill>
                  <a:prstDash val="solid"/>
                </a:ln>
                <a:solidFill>
                  <a:schemeClr val="accent5">
                    <a:lumMod val="50000"/>
                  </a:schemeClr>
                </a:solidFill>
                <a:effectLst>
                  <a:outerShdw blurRad="12700" dist="38100" dir="2700000" algn="tl" rotWithShape="0">
                    <a:schemeClr val="accent5">
                      <a:lumMod val="60000"/>
                      <a:lumOff val="40000"/>
                    </a:schemeClr>
                  </a:outerShdw>
                </a:effectLst>
              </a:rPr>
              <a:t>Competitive rivalry within an industry</a:t>
            </a:r>
            <a:endParaRPr lang="en-IN" sz="2800" b="1" dirty="0">
              <a:ln w="9525">
                <a:solidFill>
                  <a:schemeClr val="bg1"/>
                </a:solidFill>
                <a:prstDash val="solid"/>
              </a:ln>
              <a:solidFill>
                <a:schemeClr val="accent5">
                  <a:lumMod val="50000"/>
                </a:schemeClr>
              </a:solidFill>
              <a:effectLst>
                <a:outerShdw blurRad="12700" dist="38100" dir="2700000" algn="tl" rotWithShape="0">
                  <a:schemeClr val="accent5">
                    <a:lumMod val="60000"/>
                    <a:lumOff val="40000"/>
                  </a:schemeClr>
                </a:outerShdw>
              </a:effectLst>
            </a:endParaRPr>
          </a:p>
        </p:txBody>
      </p:sp>
      <p:cxnSp>
        <p:nvCxnSpPr>
          <p:cNvPr id="23" name="Straight Arrow Connector 22">
            <a:extLst>
              <a:ext uri="{FF2B5EF4-FFF2-40B4-BE49-F238E27FC236}">
                <a16:creationId xmlns:a16="http://schemas.microsoft.com/office/drawing/2014/main" id="{BAC99823-6032-4B45-B4EA-356223A06DF5}"/>
              </a:ext>
            </a:extLst>
          </p:cNvPr>
          <p:cNvCxnSpPr>
            <a:cxnSpLocks/>
            <a:stCxn id="75" idx="2"/>
          </p:cNvCxnSpPr>
          <p:nvPr/>
        </p:nvCxnSpPr>
        <p:spPr>
          <a:xfrm flipH="1">
            <a:off x="346863" y="5490347"/>
            <a:ext cx="4358781" cy="0"/>
          </a:xfrm>
          <a:prstGeom prst="straightConnector1">
            <a:avLst/>
          </a:prstGeom>
          <a:ln w="28575">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982F271-2BFD-4F78-8C23-A2FD9792BAC6}"/>
              </a:ext>
            </a:extLst>
          </p:cNvPr>
          <p:cNvCxnSpPr>
            <a:cxnSpLocks/>
            <a:stCxn id="74" idx="2"/>
          </p:cNvCxnSpPr>
          <p:nvPr/>
        </p:nvCxnSpPr>
        <p:spPr>
          <a:xfrm flipH="1">
            <a:off x="346863" y="3506943"/>
            <a:ext cx="1728935" cy="0"/>
          </a:xfrm>
          <a:prstGeom prst="straightConnector1">
            <a:avLst/>
          </a:prstGeom>
          <a:ln w="28575">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7C9AD30-3C6F-4296-8350-F43A6FA2F566}"/>
              </a:ext>
            </a:extLst>
          </p:cNvPr>
          <p:cNvCxnSpPr>
            <a:cxnSpLocks/>
            <a:stCxn id="73" idx="6"/>
          </p:cNvCxnSpPr>
          <p:nvPr/>
        </p:nvCxnSpPr>
        <p:spPr>
          <a:xfrm>
            <a:off x="8405992" y="3123151"/>
            <a:ext cx="2284004" cy="0"/>
          </a:xfrm>
          <a:prstGeom prst="straightConnector1">
            <a:avLst/>
          </a:prstGeom>
          <a:ln w="28575">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A6D3A40-8C72-48CC-B36D-568B6C59A9A1}"/>
              </a:ext>
            </a:extLst>
          </p:cNvPr>
          <p:cNvSpPr txBox="1"/>
          <p:nvPr/>
        </p:nvSpPr>
        <p:spPr>
          <a:xfrm>
            <a:off x="6628899" y="120479"/>
            <a:ext cx="4819439" cy="1077218"/>
          </a:xfrm>
          <a:prstGeom prst="rect">
            <a:avLst/>
          </a:prstGeom>
          <a:noFill/>
        </p:spPr>
        <p:txBody>
          <a:bodyPr wrap="square" rtlCol="0">
            <a:spAutoFit/>
          </a:bodyPr>
          <a:lstStyle/>
          <a:p>
            <a:r>
              <a:rPr lang="en-US" sz="3200" b="1" dirty="0"/>
              <a:t>Bargaining </a:t>
            </a:r>
            <a:r>
              <a:rPr lang="en-US" sz="3200" b="1" dirty="0" smtClean="0"/>
              <a:t>power of </a:t>
            </a:r>
            <a:r>
              <a:rPr lang="en-US" sz="3200" b="1" dirty="0"/>
              <a:t>SUPPLIERS</a:t>
            </a:r>
          </a:p>
        </p:txBody>
      </p:sp>
      <p:sp>
        <p:nvSpPr>
          <p:cNvPr id="36" name="TextBox 35">
            <a:extLst>
              <a:ext uri="{FF2B5EF4-FFF2-40B4-BE49-F238E27FC236}">
                <a16:creationId xmlns:a16="http://schemas.microsoft.com/office/drawing/2014/main" id="{41F4BBA9-93B3-4BE9-A76D-E779C19BEE1A}"/>
              </a:ext>
            </a:extLst>
          </p:cNvPr>
          <p:cNvSpPr txBox="1"/>
          <p:nvPr/>
        </p:nvSpPr>
        <p:spPr>
          <a:xfrm>
            <a:off x="8405992" y="2053411"/>
            <a:ext cx="3538324" cy="1077218"/>
          </a:xfrm>
          <a:prstGeom prst="rect">
            <a:avLst/>
          </a:prstGeom>
          <a:noFill/>
        </p:spPr>
        <p:txBody>
          <a:bodyPr wrap="square" rtlCol="0">
            <a:spAutoFit/>
          </a:bodyPr>
          <a:lstStyle/>
          <a:p>
            <a:r>
              <a:rPr lang="en-US" sz="3200" b="1" dirty="0"/>
              <a:t>Threat of </a:t>
            </a:r>
            <a:endParaRPr lang="en-US" sz="3200" b="1" dirty="0" smtClean="0"/>
          </a:p>
          <a:p>
            <a:r>
              <a:rPr lang="en-US" sz="3200" b="1" dirty="0" smtClean="0"/>
              <a:t>SUBSTITUTES</a:t>
            </a:r>
            <a:endParaRPr lang="en-US" sz="3200" b="1" dirty="0"/>
          </a:p>
        </p:txBody>
      </p:sp>
      <p:sp>
        <p:nvSpPr>
          <p:cNvPr id="37" name="TextBox 36">
            <a:extLst>
              <a:ext uri="{FF2B5EF4-FFF2-40B4-BE49-F238E27FC236}">
                <a16:creationId xmlns:a16="http://schemas.microsoft.com/office/drawing/2014/main" id="{825BB3F8-0F91-460D-9C71-59C1F914B2DF}"/>
              </a:ext>
            </a:extLst>
          </p:cNvPr>
          <p:cNvSpPr txBox="1"/>
          <p:nvPr/>
        </p:nvSpPr>
        <p:spPr>
          <a:xfrm>
            <a:off x="272235" y="2018389"/>
            <a:ext cx="2362733" cy="1569660"/>
          </a:xfrm>
          <a:prstGeom prst="rect">
            <a:avLst/>
          </a:prstGeom>
          <a:noFill/>
        </p:spPr>
        <p:txBody>
          <a:bodyPr wrap="square" rtlCol="0">
            <a:spAutoFit/>
          </a:bodyPr>
          <a:lstStyle/>
          <a:p>
            <a:r>
              <a:rPr lang="en-US" sz="3200" b="1" dirty="0"/>
              <a:t>Threat of NEW ENTRANT</a:t>
            </a:r>
          </a:p>
        </p:txBody>
      </p:sp>
      <p:sp>
        <p:nvSpPr>
          <p:cNvPr id="41" name="TextBox 40">
            <a:extLst>
              <a:ext uri="{FF2B5EF4-FFF2-40B4-BE49-F238E27FC236}">
                <a16:creationId xmlns:a16="http://schemas.microsoft.com/office/drawing/2014/main" id="{0ABB1CFB-5776-481B-9713-FD1765A5B128}"/>
              </a:ext>
            </a:extLst>
          </p:cNvPr>
          <p:cNvSpPr txBox="1"/>
          <p:nvPr/>
        </p:nvSpPr>
        <p:spPr>
          <a:xfrm>
            <a:off x="170178" y="4399152"/>
            <a:ext cx="3548632" cy="1077218"/>
          </a:xfrm>
          <a:prstGeom prst="rect">
            <a:avLst/>
          </a:prstGeom>
          <a:noFill/>
        </p:spPr>
        <p:txBody>
          <a:bodyPr wrap="square" rtlCol="0">
            <a:spAutoFit/>
          </a:bodyPr>
          <a:lstStyle/>
          <a:p>
            <a:r>
              <a:rPr lang="en-US" sz="3200" b="1" dirty="0"/>
              <a:t>Bargaining </a:t>
            </a:r>
            <a:r>
              <a:rPr lang="en-US" sz="3200" b="1" dirty="0" smtClean="0"/>
              <a:t>power of BUYERS</a:t>
            </a:r>
            <a:endParaRPr lang="en-US" sz="3200" b="1" dirty="0"/>
          </a:p>
        </p:txBody>
      </p:sp>
      <p:sp>
        <p:nvSpPr>
          <p:cNvPr id="49" name="Oval 48">
            <a:extLst>
              <a:ext uri="{FF2B5EF4-FFF2-40B4-BE49-F238E27FC236}">
                <a16:creationId xmlns:a16="http://schemas.microsoft.com/office/drawing/2014/main" id="{20C555DC-38D4-4389-8771-6FB181CAE314}"/>
              </a:ext>
            </a:extLst>
          </p:cNvPr>
          <p:cNvSpPr/>
          <p:nvPr/>
        </p:nvSpPr>
        <p:spPr>
          <a:xfrm>
            <a:off x="2196339" y="3298623"/>
            <a:ext cx="642902" cy="4166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 name="Group 2"/>
          <p:cNvGrpSpPr/>
          <p:nvPr/>
        </p:nvGrpSpPr>
        <p:grpSpPr>
          <a:xfrm>
            <a:off x="4835267" y="668745"/>
            <a:ext cx="900000" cy="900000"/>
            <a:chOff x="4835267" y="668745"/>
            <a:chExt cx="900000" cy="900000"/>
          </a:xfrm>
        </p:grpSpPr>
        <p:sp>
          <p:nvSpPr>
            <p:cNvPr id="63" name="Circle: Hollow 62">
              <a:extLst>
                <a:ext uri="{FF2B5EF4-FFF2-40B4-BE49-F238E27FC236}">
                  <a16:creationId xmlns:a16="http://schemas.microsoft.com/office/drawing/2014/main" id="{55E3892C-7C09-40B7-8ABA-EE0C79BD5E0B}"/>
                </a:ext>
              </a:extLst>
            </p:cNvPr>
            <p:cNvSpPr/>
            <p:nvPr/>
          </p:nvSpPr>
          <p:spPr>
            <a:xfrm>
              <a:off x="4835267" y="668745"/>
              <a:ext cx="900000" cy="900000"/>
            </a:xfrm>
            <a:prstGeom prst="donut">
              <a:avLst>
                <a:gd name="adj" fmla="val 13113"/>
              </a:avLst>
            </a:prstGeom>
            <a:scene3d>
              <a:camera prst="perspectiveRelaxed"/>
              <a:lightRig rig="threePt" dir="t"/>
            </a:scene3d>
            <a:sp3d extrusionH="381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0" name="Oval 49">
              <a:extLst>
                <a:ext uri="{FF2B5EF4-FFF2-40B4-BE49-F238E27FC236}">
                  <a16:creationId xmlns:a16="http://schemas.microsoft.com/office/drawing/2014/main" id="{AD869817-765B-49B0-AEDB-50FAC2A12AA7}"/>
                </a:ext>
              </a:extLst>
            </p:cNvPr>
            <p:cNvSpPr/>
            <p:nvPr/>
          </p:nvSpPr>
          <p:spPr>
            <a:xfrm>
              <a:off x="4957075" y="927449"/>
              <a:ext cx="642902" cy="4166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1" name="Oval 50">
            <a:extLst>
              <a:ext uri="{FF2B5EF4-FFF2-40B4-BE49-F238E27FC236}">
                <a16:creationId xmlns:a16="http://schemas.microsoft.com/office/drawing/2014/main" id="{751DE5BE-1A10-44C9-B742-6CCA6AFE825C}"/>
              </a:ext>
            </a:extLst>
          </p:cNvPr>
          <p:cNvSpPr/>
          <p:nvPr/>
        </p:nvSpPr>
        <p:spPr>
          <a:xfrm>
            <a:off x="4842504" y="5279958"/>
            <a:ext cx="642902" cy="4166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7640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heel(1)">
                                      <p:cBhvr>
                                        <p:cTn id="7" dur="2000"/>
                                        <p:tgtEl>
                                          <p:spTgt spid="32"/>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heel(1)">
                                      <p:cBhvr>
                                        <p:cTn id="10" dur="2000"/>
                                        <p:tgtEl>
                                          <p:spTgt spid="20"/>
                                        </p:tgtEl>
                                      </p:cBhvr>
                                    </p:animEffect>
                                  </p:childTnLst>
                                </p:cTn>
                              </p:par>
                              <p:par>
                                <p:cTn id="11" presetID="47"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anim calcmode="lin" valueType="num">
                                      <p:cBhvr>
                                        <p:cTn id="14" dur="500" fill="hold"/>
                                        <p:tgtEl>
                                          <p:spTgt spid="37"/>
                                        </p:tgtEl>
                                        <p:attrNameLst>
                                          <p:attrName>ppt_x</p:attrName>
                                        </p:attrNameLst>
                                      </p:cBhvr>
                                      <p:tavLst>
                                        <p:tav tm="0">
                                          <p:val>
                                            <p:strVal val="#ppt_x"/>
                                          </p:val>
                                        </p:tav>
                                        <p:tav tm="100000">
                                          <p:val>
                                            <p:strVal val="#ppt_x"/>
                                          </p:val>
                                        </p:tav>
                                      </p:tavLst>
                                    </p:anim>
                                    <p:anim calcmode="lin" valueType="num">
                                      <p:cBhvr>
                                        <p:cTn id="15" dur="500" fill="hold"/>
                                        <p:tgtEl>
                                          <p:spTgt spid="37"/>
                                        </p:tgtEl>
                                        <p:attrNameLst>
                                          <p:attrName>ppt_y</p:attrName>
                                        </p:attrNameLst>
                                      </p:cBhvr>
                                      <p:tavLst>
                                        <p:tav tm="0">
                                          <p:val>
                                            <p:strVal val="#ppt_y-.1"/>
                                          </p:val>
                                        </p:tav>
                                        <p:tav tm="100000">
                                          <p:val>
                                            <p:strVal val="#ppt_y"/>
                                          </p:val>
                                        </p:tav>
                                      </p:tavLst>
                                    </p:anim>
                                  </p:childTnLst>
                                </p:cTn>
                              </p:par>
                              <p:par>
                                <p:cTn id="16" presetID="47" presetClass="entr" presetSubtype="0" fill="hold" nodeType="with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anim calcmode="lin" valueType="num">
                                      <p:cBhvr>
                                        <p:cTn id="19" dur="500" fill="hold"/>
                                        <p:tgtEl>
                                          <p:spTgt spid="76"/>
                                        </p:tgtEl>
                                        <p:attrNameLst>
                                          <p:attrName>ppt_x</p:attrName>
                                        </p:attrNameLst>
                                      </p:cBhvr>
                                      <p:tavLst>
                                        <p:tav tm="0">
                                          <p:val>
                                            <p:strVal val="#ppt_x"/>
                                          </p:val>
                                        </p:tav>
                                        <p:tav tm="100000">
                                          <p:val>
                                            <p:strVal val="#ppt_x"/>
                                          </p:val>
                                        </p:tav>
                                      </p:tavLst>
                                    </p:anim>
                                    <p:anim calcmode="lin" valueType="num">
                                      <p:cBhvr>
                                        <p:cTn id="20" dur="500" fill="hold"/>
                                        <p:tgtEl>
                                          <p:spTgt spid="76"/>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fade">
                                      <p:cBhvr>
                                        <p:cTn id="25" dur="500"/>
                                        <p:tgtEl>
                                          <p:spTgt spid="73"/>
                                        </p:tgtEl>
                                      </p:cBhvr>
                                    </p:animEffect>
                                    <p:anim calcmode="lin" valueType="num">
                                      <p:cBhvr>
                                        <p:cTn id="26" dur="500" fill="hold"/>
                                        <p:tgtEl>
                                          <p:spTgt spid="73"/>
                                        </p:tgtEl>
                                        <p:attrNameLst>
                                          <p:attrName>ppt_x</p:attrName>
                                        </p:attrNameLst>
                                      </p:cBhvr>
                                      <p:tavLst>
                                        <p:tav tm="0">
                                          <p:val>
                                            <p:strVal val="#ppt_x"/>
                                          </p:val>
                                        </p:tav>
                                        <p:tav tm="100000">
                                          <p:val>
                                            <p:strVal val="#ppt_x"/>
                                          </p:val>
                                        </p:tav>
                                      </p:tavLst>
                                    </p:anim>
                                    <p:anim calcmode="lin" valueType="num">
                                      <p:cBhvr>
                                        <p:cTn id="27" dur="500" fill="hold"/>
                                        <p:tgtEl>
                                          <p:spTgt spid="73"/>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500"/>
                                        <p:tgtEl>
                                          <p:spTgt spid="69"/>
                                        </p:tgtEl>
                                      </p:cBhvr>
                                    </p:animEffect>
                                    <p:anim calcmode="lin" valueType="num">
                                      <p:cBhvr>
                                        <p:cTn id="31" dur="500" fill="hold"/>
                                        <p:tgtEl>
                                          <p:spTgt spid="69"/>
                                        </p:tgtEl>
                                        <p:attrNameLst>
                                          <p:attrName>ppt_x</p:attrName>
                                        </p:attrNameLst>
                                      </p:cBhvr>
                                      <p:tavLst>
                                        <p:tav tm="0">
                                          <p:val>
                                            <p:strVal val="#ppt_x"/>
                                          </p:val>
                                        </p:tav>
                                        <p:tav tm="100000">
                                          <p:val>
                                            <p:strVal val="#ppt_x"/>
                                          </p:val>
                                        </p:tav>
                                      </p:tavLst>
                                    </p:anim>
                                    <p:anim calcmode="lin" valueType="num">
                                      <p:cBhvr>
                                        <p:cTn id="32" dur="500" fill="hold"/>
                                        <p:tgtEl>
                                          <p:spTgt spid="69"/>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anim calcmode="lin" valueType="num">
                                      <p:cBhvr>
                                        <p:cTn id="36" dur="500" fill="hold"/>
                                        <p:tgtEl>
                                          <p:spTgt spid="41"/>
                                        </p:tgtEl>
                                        <p:attrNameLst>
                                          <p:attrName>ppt_x</p:attrName>
                                        </p:attrNameLst>
                                      </p:cBhvr>
                                      <p:tavLst>
                                        <p:tav tm="0">
                                          <p:val>
                                            <p:strVal val="#ppt_x"/>
                                          </p:val>
                                        </p:tav>
                                        <p:tav tm="100000">
                                          <p:val>
                                            <p:strVal val="#ppt_x"/>
                                          </p:val>
                                        </p:tav>
                                      </p:tavLst>
                                    </p:anim>
                                    <p:anim calcmode="lin" valueType="num">
                                      <p:cBhvr>
                                        <p:cTn id="37" dur="500" fill="hold"/>
                                        <p:tgtEl>
                                          <p:spTgt spid="41"/>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anim calcmode="lin" valueType="num">
                                      <p:cBhvr>
                                        <p:cTn id="41" dur="500" fill="hold"/>
                                        <p:tgtEl>
                                          <p:spTgt spid="25"/>
                                        </p:tgtEl>
                                        <p:attrNameLst>
                                          <p:attrName>ppt_x</p:attrName>
                                        </p:attrNameLst>
                                      </p:cBhvr>
                                      <p:tavLst>
                                        <p:tav tm="0">
                                          <p:val>
                                            <p:strVal val="#ppt_x"/>
                                          </p:val>
                                        </p:tav>
                                        <p:tav tm="100000">
                                          <p:val>
                                            <p:strVal val="#ppt_x"/>
                                          </p:val>
                                        </p:tav>
                                      </p:tavLst>
                                    </p:anim>
                                    <p:anim calcmode="lin" valueType="num">
                                      <p:cBhvr>
                                        <p:cTn id="42"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500"/>
                                        <p:tgtEl>
                                          <p:spTgt spid="75"/>
                                        </p:tgtEl>
                                      </p:cBhvr>
                                    </p:animEffect>
                                    <p:anim calcmode="lin" valueType="num">
                                      <p:cBhvr>
                                        <p:cTn id="48" dur="500" fill="hold"/>
                                        <p:tgtEl>
                                          <p:spTgt spid="75"/>
                                        </p:tgtEl>
                                        <p:attrNameLst>
                                          <p:attrName>ppt_x</p:attrName>
                                        </p:attrNameLst>
                                      </p:cBhvr>
                                      <p:tavLst>
                                        <p:tav tm="0">
                                          <p:val>
                                            <p:strVal val="#ppt_x"/>
                                          </p:val>
                                        </p:tav>
                                        <p:tav tm="100000">
                                          <p:val>
                                            <p:strVal val="#ppt_x"/>
                                          </p:val>
                                        </p:tav>
                                      </p:tavLst>
                                    </p:anim>
                                    <p:anim calcmode="lin" valueType="num">
                                      <p:cBhvr>
                                        <p:cTn id="49" dur="500" fill="hold"/>
                                        <p:tgtEl>
                                          <p:spTgt spid="75"/>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fade">
                                      <p:cBhvr>
                                        <p:cTn id="52" dur="500"/>
                                        <p:tgtEl>
                                          <p:spTgt spid="51"/>
                                        </p:tgtEl>
                                      </p:cBhvr>
                                    </p:animEffect>
                                    <p:anim calcmode="lin" valueType="num">
                                      <p:cBhvr>
                                        <p:cTn id="53" dur="500" fill="hold"/>
                                        <p:tgtEl>
                                          <p:spTgt spid="51"/>
                                        </p:tgtEl>
                                        <p:attrNameLst>
                                          <p:attrName>ppt_x</p:attrName>
                                        </p:attrNameLst>
                                      </p:cBhvr>
                                      <p:tavLst>
                                        <p:tav tm="0">
                                          <p:val>
                                            <p:strVal val="#ppt_x"/>
                                          </p:val>
                                        </p:tav>
                                        <p:tav tm="100000">
                                          <p:val>
                                            <p:strVal val="#ppt_x"/>
                                          </p:val>
                                        </p:tav>
                                      </p:tavLst>
                                    </p:anim>
                                    <p:anim calcmode="lin" valueType="num">
                                      <p:cBhvr>
                                        <p:cTn id="54" dur="500" fill="hold"/>
                                        <p:tgtEl>
                                          <p:spTgt spid="51"/>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anim calcmode="lin" valueType="num">
                                      <p:cBhvr>
                                        <p:cTn id="58" dur="500" fill="hold"/>
                                        <p:tgtEl>
                                          <p:spTgt spid="23"/>
                                        </p:tgtEl>
                                        <p:attrNameLst>
                                          <p:attrName>ppt_x</p:attrName>
                                        </p:attrNameLst>
                                      </p:cBhvr>
                                      <p:tavLst>
                                        <p:tav tm="0">
                                          <p:val>
                                            <p:strVal val="#ppt_x"/>
                                          </p:val>
                                        </p:tav>
                                        <p:tav tm="100000">
                                          <p:val>
                                            <p:strVal val="#ppt_x"/>
                                          </p:val>
                                        </p:tav>
                                      </p:tavLst>
                                    </p:anim>
                                    <p:anim calcmode="lin" valueType="num">
                                      <p:cBhvr>
                                        <p:cTn id="59" dur="500" fill="hold"/>
                                        <p:tgtEl>
                                          <p:spTgt spid="23"/>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500"/>
                                        <p:tgtEl>
                                          <p:spTgt spid="36"/>
                                        </p:tgtEl>
                                      </p:cBhvr>
                                    </p:animEffect>
                                    <p:anim calcmode="lin" valueType="num">
                                      <p:cBhvr>
                                        <p:cTn id="63" dur="500" fill="hold"/>
                                        <p:tgtEl>
                                          <p:spTgt spid="36"/>
                                        </p:tgtEl>
                                        <p:attrNameLst>
                                          <p:attrName>ppt_x</p:attrName>
                                        </p:attrNameLst>
                                      </p:cBhvr>
                                      <p:tavLst>
                                        <p:tav tm="0">
                                          <p:val>
                                            <p:strVal val="#ppt_x"/>
                                          </p:val>
                                        </p:tav>
                                        <p:tav tm="100000">
                                          <p:val>
                                            <p:strVal val="#ppt_x"/>
                                          </p:val>
                                        </p:tav>
                                      </p:tavLst>
                                    </p:anim>
                                    <p:anim calcmode="lin" valueType="num">
                                      <p:cBhvr>
                                        <p:cTn id="64" dur="5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nodeType="click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fade">
                                      <p:cBhvr>
                                        <p:cTn id="69" dur="500"/>
                                        <p:tgtEl>
                                          <p:spTgt spid="24"/>
                                        </p:tgtEl>
                                      </p:cBhvr>
                                    </p:animEffect>
                                    <p:anim calcmode="lin" valueType="num">
                                      <p:cBhvr>
                                        <p:cTn id="70" dur="500" fill="hold"/>
                                        <p:tgtEl>
                                          <p:spTgt spid="24"/>
                                        </p:tgtEl>
                                        <p:attrNameLst>
                                          <p:attrName>ppt_x</p:attrName>
                                        </p:attrNameLst>
                                      </p:cBhvr>
                                      <p:tavLst>
                                        <p:tav tm="0">
                                          <p:val>
                                            <p:strVal val="#ppt_x"/>
                                          </p:val>
                                        </p:tav>
                                        <p:tav tm="100000">
                                          <p:val>
                                            <p:strVal val="#ppt_x"/>
                                          </p:val>
                                        </p:tav>
                                      </p:tavLst>
                                    </p:anim>
                                    <p:anim calcmode="lin" valueType="num">
                                      <p:cBhvr>
                                        <p:cTn id="71" dur="500" fill="hold"/>
                                        <p:tgtEl>
                                          <p:spTgt spid="24"/>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fade">
                                      <p:cBhvr>
                                        <p:cTn id="74" dur="1000"/>
                                        <p:tgtEl>
                                          <p:spTgt spid="14"/>
                                        </p:tgtEl>
                                      </p:cBhvr>
                                    </p:animEffect>
                                    <p:anim calcmode="lin" valueType="num">
                                      <p:cBhvr>
                                        <p:cTn id="75" dur="1000" fill="hold"/>
                                        <p:tgtEl>
                                          <p:spTgt spid="14"/>
                                        </p:tgtEl>
                                        <p:attrNameLst>
                                          <p:attrName>ppt_x</p:attrName>
                                        </p:attrNameLst>
                                      </p:cBhvr>
                                      <p:tavLst>
                                        <p:tav tm="0">
                                          <p:val>
                                            <p:strVal val="#ppt_x"/>
                                          </p:val>
                                        </p:tav>
                                        <p:tav tm="100000">
                                          <p:val>
                                            <p:strVal val="#ppt_x"/>
                                          </p:val>
                                        </p:tav>
                                      </p:tavLst>
                                    </p:anim>
                                    <p:anim calcmode="lin" valueType="num">
                                      <p:cBhvr>
                                        <p:cTn id="76" dur="1000" fill="hold"/>
                                        <p:tgtEl>
                                          <p:spTgt spid="14"/>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animEffect transition="in" filter="fade">
                                      <p:cBhvr>
                                        <p:cTn id="79" dur="1000"/>
                                        <p:tgtEl>
                                          <p:spTgt spid="49"/>
                                        </p:tgtEl>
                                      </p:cBhvr>
                                    </p:animEffect>
                                    <p:anim calcmode="lin" valueType="num">
                                      <p:cBhvr>
                                        <p:cTn id="80" dur="1000" fill="hold"/>
                                        <p:tgtEl>
                                          <p:spTgt spid="49"/>
                                        </p:tgtEl>
                                        <p:attrNameLst>
                                          <p:attrName>ppt_x</p:attrName>
                                        </p:attrNameLst>
                                      </p:cBhvr>
                                      <p:tavLst>
                                        <p:tav tm="0">
                                          <p:val>
                                            <p:strVal val="#ppt_x"/>
                                          </p:val>
                                        </p:tav>
                                        <p:tav tm="100000">
                                          <p:val>
                                            <p:strVal val="#ppt_x"/>
                                          </p:val>
                                        </p:tav>
                                      </p:tavLst>
                                    </p:anim>
                                    <p:anim calcmode="lin" valueType="num">
                                      <p:cBhvr>
                                        <p:cTn id="81" dur="1000" fill="hold"/>
                                        <p:tgtEl>
                                          <p:spTgt spid="49"/>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74"/>
                                        </p:tgtEl>
                                        <p:attrNameLst>
                                          <p:attrName>style.visibility</p:attrName>
                                        </p:attrNameLst>
                                      </p:cBhvr>
                                      <p:to>
                                        <p:strVal val="visible"/>
                                      </p:to>
                                    </p:set>
                                    <p:animEffect transition="in" filter="fade">
                                      <p:cBhvr>
                                        <p:cTn id="84" dur="1000"/>
                                        <p:tgtEl>
                                          <p:spTgt spid="74"/>
                                        </p:tgtEl>
                                      </p:cBhvr>
                                    </p:animEffect>
                                    <p:anim calcmode="lin" valueType="num">
                                      <p:cBhvr>
                                        <p:cTn id="85" dur="1000" fill="hold"/>
                                        <p:tgtEl>
                                          <p:spTgt spid="74"/>
                                        </p:tgtEl>
                                        <p:attrNameLst>
                                          <p:attrName>ppt_x</p:attrName>
                                        </p:attrNameLst>
                                      </p:cBhvr>
                                      <p:tavLst>
                                        <p:tav tm="0">
                                          <p:val>
                                            <p:strVal val="#ppt_x"/>
                                          </p:val>
                                        </p:tav>
                                        <p:tav tm="100000">
                                          <p:val>
                                            <p:strVal val="#ppt_x"/>
                                          </p:val>
                                        </p:tav>
                                      </p:tavLst>
                                    </p:anim>
                                    <p:anim calcmode="lin" valueType="num">
                                      <p:cBhvr>
                                        <p:cTn id="86"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animBg="1"/>
      <p:bldP spid="75" grpId="0" animBg="1"/>
      <p:bldP spid="69" grpId="0" animBg="1"/>
      <p:bldP spid="20" grpId="0"/>
      <p:bldP spid="14" grpId="0"/>
      <p:bldP spid="36" grpId="0"/>
      <p:bldP spid="37" grpId="0"/>
      <p:bldP spid="41" grpId="0"/>
      <p:bldP spid="49" grpId="0" animBg="1"/>
      <p:bldP spid="5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Freeform 45"/>
          <p:cNvSpPr/>
          <p:nvPr/>
        </p:nvSpPr>
        <p:spPr>
          <a:xfrm rot="1562824">
            <a:off x="3815125" y="834042"/>
            <a:ext cx="2605152" cy="1373909"/>
          </a:xfrm>
          <a:custGeom>
            <a:avLst/>
            <a:gdLst>
              <a:gd name="connsiteX0" fmla="*/ 63858 w 2605152"/>
              <a:gd name="connsiteY0" fmla="*/ 1102454 h 1373909"/>
              <a:gd name="connsiteX1" fmla="*/ 1505962 w 2605152"/>
              <a:gd name="connsiteY1" fmla="*/ 1102454 h 1373909"/>
              <a:gd name="connsiteX2" fmla="*/ 2364380 w 2605152"/>
              <a:gd name="connsiteY2" fmla="*/ 0 h 1373909"/>
              <a:gd name="connsiteX3" fmla="*/ 2605152 w 2605152"/>
              <a:gd name="connsiteY3" fmla="*/ 106543 h 1373909"/>
              <a:gd name="connsiteX4" fmla="*/ 1618325 w 2605152"/>
              <a:gd name="connsiteY4" fmla="*/ 1373909 h 1373909"/>
              <a:gd name="connsiteX5" fmla="*/ 1300492 w 2605152"/>
              <a:gd name="connsiteY5" fmla="*/ 1366336 h 1373909"/>
              <a:gd name="connsiteX6" fmla="*/ 1307073 w 2605152"/>
              <a:gd name="connsiteY6" fmla="*/ 1357884 h 1373909"/>
              <a:gd name="connsiteX7" fmla="*/ 0 w 2605152"/>
              <a:gd name="connsiteY7" fmla="*/ 1357884 h 1373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5152" h="1373909">
                <a:moveTo>
                  <a:pt x="63858" y="1102454"/>
                </a:moveTo>
                <a:lnTo>
                  <a:pt x="1505962" y="1102454"/>
                </a:lnTo>
                <a:lnTo>
                  <a:pt x="2364380" y="0"/>
                </a:lnTo>
                <a:lnTo>
                  <a:pt x="2605152" y="106543"/>
                </a:lnTo>
                <a:lnTo>
                  <a:pt x="1618325" y="1373909"/>
                </a:lnTo>
                <a:lnTo>
                  <a:pt x="1300492" y="1366336"/>
                </a:lnTo>
                <a:lnTo>
                  <a:pt x="1307073" y="1357884"/>
                </a:lnTo>
                <a:lnTo>
                  <a:pt x="0" y="1357884"/>
                </a:lnTo>
                <a:close/>
              </a:path>
            </a:pathLst>
          </a:custGeom>
          <a:solidFill>
            <a:schemeClr val="accent1">
              <a:lumMod val="40000"/>
              <a:lumOff val="60000"/>
            </a:schemeClr>
          </a:solidFill>
          <a:ln>
            <a:solidFill>
              <a:srgbClr val="BDD7E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44"/>
          <p:cNvSpPr/>
          <p:nvPr/>
        </p:nvSpPr>
        <p:spPr>
          <a:xfrm rot="20037176" flipV="1">
            <a:off x="3415524" y="4116708"/>
            <a:ext cx="3407337" cy="1764699"/>
          </a:xfrm>
          <a:custGeom>
            <a:avLst/>
            <a:gdLst>
              <a:gd name="connsiteX0" fmla="*/ 2123790 w 3407337"/>
              <a:gd name="connsiteY0" fmla="*/ 1762668 h 1764699"/>
              <a:gd name="connsiteX1" fmla="*/ 3407337 w 3407337"/>
              <a:gd name="connsiteY1" fmla="*/ 114228 h 1764699"/>
              <a:gd name="connsiteX2" fmla="*/ 3125444 w 3407337"/>
              <a:gd name="connsiteY2" fmla="*/ 0 h 1764699"/>
              <a:gd name="connsiteX3" fmla="*/ 1989202 w 3407337"/>
              <a:gd name="connsiteY3" fmla="*/ 1459259 h 1764699"/>
              <a:gd name="connsiteX4" fmla="*/ 83059 w 3407337"/>
              <a:gd name="connsiteY4" fmla="*/ 1459259 h 1764699"/>
              <a:gd name="connsiteX5" fmla="*/ 0 w 3407337"/>
              <a:gd name="connsiteY5" fmla="*/ 1751856 h 1764699"/>
              <a:gd name="connsiteX6" fmla="*/ 1761374 w 3407337"/>
              <a:gd name="connsiteY6" fmla="*/ 1751856 h 1764699"/>
              <a:gd name="connsiteX7" fmla="*/ 1760331 w 3407337"/>
              <a:gd name="connsiteY7" fmla="*/ 1753194 h 1764699"/>
              <a:gd name="connsiteX8" fmla="*/ 2070244 w 3407337"/>
              <a:gd name="connsiteY8" fmla="*/ 1764699 h 1764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7337" h="1764699">
                <a:moveTo>
                  <a:pt x="2123790" y="1762668"/>
                </a:moveTo>
                <a:lnTo>
                  <a:pt x="3407337" y="114228"/>
                </a:lnTo>
                <a:lnTo>
                  <a:pt x="3125444" y="0"/>
                </a:lnTo>
                <a:lnTo>
                  <a:pt x="1989202" y="1459259"/>
                </a:lnTo>
                <a:lnTo>
                  <a:pt x="83059" y="1459259"/>
                </a:lnTo>
                <a:lnTo>
                  <a:pt x="0" y="1751856"/>
                </a:lnTo>
                <a:lnTo>
                  <a:pt x="1761374" y="1751856"/>
                </a:lnTo>
                <a:lnTo>
                  <a:pt x="1760331" y="1753194"/>
                </a:lnTo>
                <a:lnTo>
                  <a:pt x="2070244" y="1764699"/>
                </a:lnTo>
                <a:close/>
              </a:path>
            </a:pathLst>
          </a:custGeom>
          <a:solidFill>
            <a:schemeClr val="accent1">
              <a:lumMod val="40000"/>
              <a:lumOff val="60000"/>
            </a:schemeClr>
          </a:solidFill>
          <a:ln>
            <a:solidFill>
              <a:srgbClr val="BDD7E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oup 22"/>
          <p:cNvGrpSpPr/>
          <p:nvPr/>
        </p:nvGrpSpPr>
        <p:grpSpPr>
          <a:xfrm>
            <a:off x="283995" y="2177592"/>
            <a:ext cx="3355361" cy="2312770"/>
            <a:chOff x="283995" y="2177592"/>
            <a:chExt cx="3355361" cy="2312770"/>
          </a:xfrm>
        </p:grpSpPr>
        <p:sp>
          <p:nvSpPr>
            <p:cNvPr id="25" name="Notched Right Arrow 24"/>
            <p:cNvSpPr/>
            <p:nvPr/>
          </p:nvSpPr>
          <p:spPr>
            <a:xfrm>
              <a:off x="283995" y="2177592"/>
              <a:ext cx="3355361" cy="2312770"/>
            </a:xfrm>
            <a:prstGeom prst="notchedRightArrow">
              <a:avLst/>
            </a:prstGeom>
            <a:solidFill>
              <a:srgbClr val="17375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133350" h="1524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rot="2727007">
              <a:off x="1712691" y="2348861"/>
              <a:ext cx="1854737" cy="1914282"/>
            </a:xfrm>
            <a:custGeom>
              <a:avLst/>
              <a:gdLst>
                <a:gd name="connsiteX0" fmla="*/ 63858 w 1854737"/>
                <a:gd name="connsiteY0" fmla="*/ 0 h 1914282"/>
                <a:gd name="connsiteX1" fmla="*/ 1838330 w 1854737"/>
                <a:gd name="connsiteY1" fmla="*/ 0 h 1914282"/>
                <a:gd name="connsiteX2" fmla="*/ 1820821 w 1854737"/>
                <a:gd name="connsiteY2" fmla="*/ 70037 h 1914282"/>
                <a:gd name="connsiteX3" fmla="*/ 1838503 w 1854737"/>
                <a:gd name="connsiteY3" fmla="*/ 74292 h 1914282"/>
                <a:gd name="connsiteX4" fmla="*/ 1854737 w 1854737"/>
                <a:gd name="connsiteY4" fmla="*/ 1914282 h 1914282"/>
                <a:gd name="connsiteX5" fmla="*/ 1642724 w 1854737"/>
                <a:gd name="connsiteY5" fmla="*/ 1863261 h 1914282"/>
                <a:gd name="connsiteX6" fmla="*/ 1628537 w 1854737"/>
                <a:gd name="connsiteY6" fmla="*/ 255430 h 1914282"/>
                <a:gd name="connsiteX7" fmla="*/ 0 w 1854737"/>
                <a:gd name="connsiteY7" fmla="*/ 255430 h 191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4737" h="1914282">
                  <a:moveTo>
                    <a:pt x="63858" y="0"/>
                  </a:moveTo>
                  <a:lnTo>
                    <a:pt x="1838330" y="0"/>
                  </a:lnTo>
                  <a:lnTo>
                    <a:pt x="1820821" y="70037"/>
                  </a:lnTo>
                  <a:lnTo>
                    <a:pt x="1838503" y="74292"/>
                  </a:lnTo>
                  <a:lnTo>
                    <a:pt x="1854737" y="1914282"/>
                  </a:lnTo>
                  <a:lnTo>
                    <a:pt x="1642724" y="1863261"/>
                  </a:lnTo>
                  <a:lnTo>
                    <a:pt x="1628537" y="255430"/>
                  </a:lnTo>
                  <a:lnTo>
                    <a:pt x="0" y="255430"/>
                  </a:lnTo>
                  <a:close/>
                </a:path>
              </a:pathLst>
            </a:custGeom>
            <a:solidFill>
              <a:schemeClr val="accent1">
                <a:lumMod val="40000"/>
                <a:lumOff val="60000"/>
              </a:schemeClr>
            </a:solidFill>
            <a:ln>
              <a:solidFill>
                <a:srgbClr val="BDD7E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7" name="Group 6"/>
          <p:cNvGrpSpPr/>
          <p:nvPr/>
        </p:nvGrpSpPr>
        <p:grpSpPr>
          <a:xfrm>
            <a:off x="6103883" y="2217518"/>
            <a:ext cx="3355361" cy="2880106"/>
            <a:chOff x="6625455" y="1722731"/>
            <a:chExt cx="3355361" cy="2880106"/>
          </a:xfrm>
        </p:grpSpPr>
        <p:sp>
          <p:nvSpPr>
            <p:cNvPr id="26" name="Notched Right Arrow 25"/>
            <p:cNvSpPr/>
            <p:nvPr/>
          </p:nvSpPr>
          <p:spPr>
            <a:xfrm rot="10800000">
              <a:off x="6625455" y="2001131"/>
              <a:ext cx="3355361" cy="2350914"/>
            </a:xfrm>
            <a:prstGeom prst="notchedRightArrow">
              <a:avLst>
                <a:gd name="adj1" fmla="val 62653"/>
                <a:gd name="adj2" fmla="val 43187"/>
              </a:avLst>
            </a:prstGeom>
            <a:solidFill>
              <a:srgbClr val="17375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133350" h="1524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p:nvGrpSpPr>
          <p:grpSpPr>
            <a:xfrm rot="21393039">
              <a:off x="6961631" y="1722731"/>
              <a:ext cx="221342" cy="2880106"/>
              <a:chOff x="4115483" y="1791310"/>
              <a:chExt cx="221342" cy="2880106"/>
            </a:xfrm>
          </p:grpSpPr>
          <p:sp>
            <p:nvSpPr>
              <p:cNvPr id="32" name="Parallelogram 31"/>
              <p:cNvSpPr/>
              <p:nvPr/>
            </p:nvSpPr>
            <p:spPr>
              <a:xfrm rot="18799681">
                <a:off x="3394250" y="2541124"/>
                <a:ext cx="1692389" cy="192761"/>
              </a:xfrm>
              <a:prstGeom prst="parallelogram">
                <a:avLst/>
              </a:prstGeom>
              <a:solidFill>
                <a:schemeClr val="accent1">
                  <a:lumMod val="40000"/>
                  <a:lumOff val="60000"/>
                </a:schemeClr>
              </a:solidFill>
              <a:ln>
                <a:solidFill>
                  <a:srgbClr val="BDD7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p:cNvSpPr/>
              <p:nvPr/>
            </p:nvSpPr>
            <p:spPr>
              <a:xfrm rot="13966803">
                <a:off x="3332489" y="3711748"/>
                <a:ext cx="1742662" cy="176673"/>
              </a:xfrm>
              <a:prstGeom prst="parallelogram">
                <a:avLst/>
              </a:prstGeom>
              <a:solidFill>
                <a:schemeClr val="accent1">
                  <a:lumMod val="40000"/>
                  <a:lumOff val="60000"/>
                </a:schemeClr>
              </a:solidFill>
              <a:ln>
                <a:solidFill>
                  <a:srgbClr val="BDD7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7" name="Notched Right Arrow 26"/>
          <p:cNvSpPr/>
          <p:nvPr/>
        </p:nvSpPr>
        <p:spPr>
          <a:xfrm rot="5400000">
            <a:off x="4256404" y="-136707"/>
            <a:ext cx="1658520" cy="2562214"/>
          </a:xfrm>
          <a:prstGeom prst="notchedRightArrow">
            <a:avLst>
              <a:gd name="adj1" fmla="val 74891"/>
              <a:gd name="adj2" fmla="val 37145"/>
            </a:avLst>
          </a:prstGeom>
          <a:solidFill>
            <a:srgbClr val="17375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Notched Right Arrow 2"/>
          <p:cNvSpPr/>
          <p:nvPr/>
        </p:nvSpPr>
        <p:spPr>
          <a:xfrm rot="16200000">
            <a:off x="3786876" y="3978707"/>
            <a:ext cx="2597578" cy="3423019"/>
          </a:xfrm>
          <a:prstGeom prst="notchedRightArrow">
            <a:avLst>
              <a:gd name="adj1" fmla="val 82211"/>
              <a:gd name="adj2" fmla="val 29450"/>
            </a:avLst>
          </a:prstGeom>
          <a:solidFill>
            <a:srgbClr val="17375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52606" y="219861"/>
            <a:ext cx="1350926" cy="2970953"/>
          </a:xfrm>
          <a:noFill/>
          <a:ln>
            <a:noFill/>
          </a:ln>
        </p:spPr>
        <p:txBody>
          <a:bodyPr spcFirstLastPara="1" vert="vert270" wrap="square" lIns="91425" tIns="45700" rIns="91425" bIns="45700" anchor="ctr" anchorCtr="0">
            <a:noAutofit/>
          </a:bodyPr>
          <a:lstStyle/>
          <a:p>
            <a:pPr marL="457200" indent="-342900"/>
            <a:r>
              <a:rPr lang="en-US" sz="2800" b="1" dirty="0">
                <a:solidFill>
                  <a:srgbClr val="0070C0"/>
                </a:solidFill>
              </a:rPr>
              <a:t>Porter’s Five Forces </a:t>
            </a:r>
            <a:r>
              <a:rPr lang="en-US" sz="2400" b="1" dirty="0">
                <a:solidFill>
                  <a:srgbClr val="0070C0"/>
                </a:solidFill>
              </a:rPr>
              <a:t>Competition</a:t>
            </a:r>
            <a:r>
              <a:rPr lang="en-US" sz="2800" b="1" dirty="0">
                <a:solidFill>
                  <a:srgbClr val="0070C0"/>
                </a:solidFill>
              </a:rPr>
              <a:t> Model</a:t>
            </a:r>
            <a:endParaRPr lang="en-IN" sz="2800" b="1" dirty="0">
              <a:solidFill>
                <a:srgbClr val="0070C0"/>
              </a:solidFill>
            </a:endParaRPr>
          </a:p>
        </p:txBody>
      </p:sp>
      <p:grpSp>
        <p:nvGrpSpPr>
          <p:cNvPr id="20" name="Group 19"/>
          <p:cNvGrpSpPr/>
          <p:nvPr/>
        </p:nvGrpSpPr>
        <p:grpSpPr>
          <a:xfrm rot="16200000">
            <a:off x="2101682" y="-563374"/>
            <a:ext cx="5410706" cy="7843276"/>
            <a:chOff x="1720441" y="-267916"/>
            <a:chExt cx="5410706" cy="7843276"/>
          </a:xfrm>
        </p:grpSpPr>
        <p:sp>
          <p:nvSpPr>
            <p:cNvPr id="5" name="Oval 4"/>
            <p:cNvSpPr/>
            <p:nvPr/>
          </p:nvSpPr>
          <p:spPr>
            <a:xfrm>
              <a:off x="3357126" y="2880976"/>
              <a:ext cx="2376264" cy="2304256"/>
            </a:xfrm>
            <a:prstGeom prst="ellipse">
              <a:avLst/>
            </a:prstGeom>
            <a:solidFill>
              <a:srgbClr val="17375E"/>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10" name="TextBox 9"/>
            <p:cNvSpPr txBox="1"/>
            <p:nvPr/>
          </p:nvSpPr>
          <p:spPr>
            <a:xfrm rot="5400000">
              <a:off x="3614991" y="3248397"/>
              <a:ext cx="2056859" cy="1569660"/>
            </a:xfrm>
            <a:prstGeom prst="rect">
              <a:avLst/>
            </a:prstGeom>
            <a:noFill/>
          </p:spPr>
          <p:txBody>
            <a:bodyPr wrap="square" rtlCol="0">
              <a:spAutoFit/>
            </a:bodyPr>
            <a:lstStyle/>
            <a:p>
              <a:pPr lvl="0" algn="ctr"/>
              <a:r>
                <a:rPr lang="en-US" sz="2400" b="1" dirty="0">
                  <a:solidFill>
                    <a:schemeClr val="bg1"/>
                  </a:solidFill>
                </a:rPr>
                <a:t>Competitive rivalry within an industry</a:t>
              </a:r>
              <a:endParaRPr lang="en-IN" sz="2400" b="1" dirty="0">
                <a:solidFill>
                  <a:schemeClr val="bg1"/>
                </a:solidFill>
              </a:endParaRPr>
            </a:p>
          </p:txBody>
        </p:sp>
        <p:sp>
          <p:nvSpPr>
            <p:cNvPr id="14" name="TextBox 13"/>
            <p:cNvSpPr txBox="1"/>
            <p:nvPr/>
          </p:nvSpPr>
          <p:spPr>
            <a:xfrm rot="5400000">
              <a:off x="708620" y="3512393"/>
              <a:ext cx="2793084" cy="769441"/>
            </a:xfrm>
            <a:prstGeom prst="rect">
              <a:avLst/>
            </a:prstGeom>
            <a:noFill/>
          </p:spPr>
          <p:txBody>
            <a:bodyPr wrap="square" rtlCol="0">
              <a:spAutoFit/>
            </a:bodyPr>
            <a:lstStyle/>
            <a:p>
              <a:pPr lvl="0" algn="ctr"/>
              <a:r>
                <a:rPr lang="en-US" sz="2200" b="1" dirty="0">
                  <a:solidFill>
                    <a:schemeClr val="bg1"/>
                  </a:solidFill>
                </a:rPr>
                <a:t>Bargaining power of </a:t>
              </a:r>
              <a:r>
                <a:rPr lang="en-US" sz="2200" b="1" dirty="0" smtClean="0">
                  <a:solidFill>
                    <a:schemeClr val="bg1"/>
                  </a:solidFill>
                </a:rPr>
                <a:t>Buyers</a:t>
              </a:r>
              <a:endParaRPr lang="en-IN" sz="2200" b="1" dirty="0">
                <a:solidFill>
                  <a:schemeClr val="bg1"/>
                </a:solidFill>
              </a:endParaRPr>
            </a:p>
          </p:txBody>
        </p:sp>
        <p:sp>
          <p:nvSpPr>
            <p:cNvPr id="13" name="TextBox 12"/>
            <p:cNvSpPr txBox="1"/>
            <p:nvPr/>
          </p:nvSpPr>
          <p:spPr>
            <a:xfrm rot="5400000">
              <a:off x="5410970" y="3366867"/>
              <a:ext cx="2332357" cy="1107996"/>
            </a:xfrm>
            <a:prstGeom prst="rect">
              <a:avLst/>
            </a:prstGeom>
            <a:noFill/>
          </p:spPr>
          <p:txBody>
            <a:bodyPr wrap="square" rtlCol="0">
              <a:spAutoFit/>
            </a:bodyPr>
            <a:lstStyle/>
            <a:p>
              <a:pPr lvl="0" algn="ctr"/>
              <a:r>
                <a:rPr lang="en-US" sz="2200" b="1" dirty="0">
                  <a:solidFill>
                    <a:schemeClr val="bg1"/>
                  </a:solidFill>
                </a:rPr>
                <a:t>Bargaining power of suppliers</a:t>
              </a:r>
              <a:endParaRPr lang="en-IN" sz="2200" b="1" dirty="0">
                <a:solidFill>
                  <a:schemeClr val="bg1"/>
                </a:solidFill>
              </a:endParaRPr>
            </a:p>
          </p:txBody>
        </p:sp>
        <p:sp>
          <p:nvSpPr>
            <p:cNvPr id="12" name="TextBox 11"/>
            <p:cNvSpPr txBox="1"/>
            <p:nvPr/>
          </p:nvSpPr>
          <p:spPr>
            <a:xfrm rot="5400000">
              <a:off x="3535336" y="375793"/>
              <a:ext cx="2056859" cy="769441"/>
            </a:xfrm>
            <a:prstGeom prst="rect">
              <a:avLst/>
            </a:prstGeom>
            <a:noFill/>
          </p:spPr>
          <p:txBody>
            <a:bodyPr wrap="square" rtlCol="0">
              <a:spAutoFit/>
            </a:bodyPr>
            <a:lstStyle/>
            <a:p>
              <a:pPr algn="ctr"/>
              <a:r>
                <a:rPr lang="en-US" sz="2200" b="1" dirty="0">
                  <a:solidFill>
                    <a:schemeClr val="bg1"/>
                  </a:solidFill>
                </a:rPr>
                <a:t>Threat of new entrants</a:t>
              </a:r>
              <a:endParaRPr lang="en-IN" sz="2200" b="1" dirty="0">
                <a:solidFill>
                  <a:schemeClr val="bg1"/>
                </a:solidFill>
              </a:endParaRPr>
            </a:p>
          </p:txBody>
        </p:sp>
        <p:sp>
          <p:nvSpPr>
            <p:cNvPr id="11" name="TextBox 10"/>
            <p:cNvSpPr txBox="1"/>
            <p:nvPr/>
          </p:nvSpPr>
          <p:spPr>
            <a:xfrm rot="5400000">
              <a:off x="3209924" y="6162210"/>
              <a:ext cx="2056859" cy="769441"/>
            </a:xfrm>
            <a:prstGeom prst="rect">
              <a:avLst/>
            </a:prstGeom>
            <a:noFill/>
          </p:spPr>
          <p:txBody>
            <a:bodyPr wrap="square" rtlCol="0">
              <a:spAutoFit/>
            </a:bodyPr>
            <a:lstStyle/>
            <a:p>
              <a:pPr algn="ctr"/>
              <a:r>
                <a:rPr lang="en-US" sz="2200" b="1" dirty="0">
                  <a:solidFill>
                    <a:schemeClr val="bg1"/>
                  </a:solidFill>
                </a:rPr>
                <a:t>Threat of Substitutes</a:t>
              </a:r>
              <a:endParaRPr lang="en-IN" sz="2200" b="1" dirty="0">
                <a:solidFill>
                  <a:schemeClr val="bg1"/>
                </a:solidFill>
              </a:endParaRPr>
            </a:p>
          </p:txBody>
        </p:sp>
      </p:grpSp>
      <p:sp>
        <p:nvSpPr>
          <p:cNvPr id="15" name="TextBox 14"/>
          <p:cNvSpPr txBox="1"/>
          <p:nvPr/>
        </p:nvSpPr>
        <p:spPr>
          <a:xfrm>
            <a:off x="-32770" y="3842425"/>
            <a:ext cx="3203103" cy="2031325"/>
          </a:xfrm>
          <a:custGeom>
            <a:avLst/>
            <a:gdLst>
              <a:gd name="connsiteX0" fmla="*/ 0 w 3086371"/>
              <a:gd name="connsiteY0" fmla="*/ 0 h 1938992"/>
              <a:gd name="connsiteX1" fmla="*/ 3086371 w 3086371"/>
              <a:gd name="connsiteY1" fmla="*/ 0 h 1938992"/>
              <a:gd name="connsiteX2" fmla="*/ 3086371 w 3086371"/>
              <a:gd name="connsiteY2" fmla="*/ 1938992 h 1938992"/>
              <a:gd name="connsiteX3" fmla="*/ 0 w 3086371"/>
              <a:gd name="connsiteY3" fmla="*/ 1938992 h 1938992"/>
              <a:gd name="connsiteX4" fmla="*/ 0 w 3086371"/>
              <a:gd name="connsiteY4" fmla="*/ 0 h 1938992"/>
              <a:gd name="connsiteX0" fmla="*/ 0 w 3606546"/>
              <a:gd name="connsiteY0" fmla="*/ 0 h 1938992"/>
              <a:gd name="connsiteX1" fmla="*/ 3086371 w 3606546"/>
              <a:gd name="connsiteY1" fmla="*/ 0 h 1938992"/>
              <a:gd name="connsiteX2" fmla="*/ 3606546 w 3606546"/>
              <a:gd name="connsiteY2" fmla="*/ 519142 h 1938992"/>
              <a:gd name="connsiteX3" fmla="*/ 3086371 w 3606546"/>
              <a:gd name="connsiteY3" fmla="*/ 1938992 h 1938992"/>
              <a:gd name="connsiteX4" fmla="*/ 0 w 3606546"/>
              <a:gd name="connsiteY4" fmla="*/ 1938992 h 1938992"/>
              <a:gd name="connsiteX5" fmla="*/ 0 w 3606546"/>
              <a:gd name="connsiteY5" fmla="*/ 0 h 1938992"/>
              <a:gd name="connsiteX0" fmla="*/ 0 w 3606546"/>
              <a:gd name="connsiteY0" fmla="*/ 0 h 1938992"/>
              <a:gd name="connsiteX1" fmla="*/ 3086371 w 3606546"/>
              <a:gd name="connsiteY1" fmla="*/ 0 h 1938992"/>
              <a:gd name="connsiteX2" fmla="*/ 3606546 w 3606546"/>
              <a:gd name="connsiteY2" fmla="*/ 519142 h 1938992"/>
              <a:gd name="connsiteX3" fmla="*/ 3086371 w 3606546"/>
              <a:gd name="connsiteY3" fmla="*/ 1938992 h 1938992"/>
              <a:gd name="connsiteX4" fmla="*/ 0 w 3606546"/>
              <a:gd name="connsiteY4" fmla="*/ 1938992 h 1938992"/>
              <a:gd name="connsiteX5" fmla="*/ 0 w 3606546"/>
              <a:gd name="connsiteY5" fmla="*/ 0 h 1938992"/>
              <a:gd name="connsiteX0" fmla="*/ 0 w 3606546"/>
              <a:gd name="connsiteY0" fmla="*/ 0 h 1938992"/>
              <a:gd name="connsiteX1" fmla="*/ 3086371 w 3606546"/>
              <a:gd name="connsiteY1" fmla="*/ 0 h 1938992"/>
              <a:gd name="connsiteX2" fmla="*/ 3606546 w 3606546"/>
              <a:gd name="connsiteY2" fmla="*/ 519142 h 1938992"/>
              <a:gd name="connsiteX3" fmla="*/ 3086371 w 3606546"/>
              <a:gd name="connsiteY3" fmla="*/ 1938992 h 1938992"/>
              <a:gd name="connsiteX4" fmla="*/ 0 w 3606546"/>
              <a:gd name="connsiteY4" fmla="*/ 1938992 h 1938992"/>
              <a:gd name="connsiteX5" fmla="*/ 0 w 3606546"/>
              <a:gd name="connsiteY5" fmla="*/ 0 h 1938992"/>
              <a:gd name="connsiteX0" fmla="*/ 0 w 3246622"/>
              <a:gd name="connsiteY0" fmla="*/ 0 h 1938992"/>
              <a:gd name="connsiteX1" fmla="*/ 3086371 w 3246622"/>
              <a:gd name="connsiteY1" fmla="*/ 0 h 1938992"/>
              <a:gd name="connsiteX2" fmla="*/ 3246622 w 3246622"/>
              <a:gd name="connsiteY2" fmla="*/ 519142 h 1938992"/>
              <a:gd name="connsiteX3" fmla="*/ 3086371 w 3246622"/>
              <a:gd name="connsiteY3" fmla="*/ 1938992 h 1938992"/>
              <a:gd name="connsiteX4" fmla="*/ 0 w 3246622"/>
              <a:gd name="connsiteY4" fmla="*/ 1938992 h 1938992"/>
              <a:gd name="connsiteX5" fmla="*/ 0 w 3246622"/>
              <a:gd name="connsiteY5" fmla="*/ 0 h 1938992"/>
              <a:gd name="connsiteX0" fmla="*/ 0 w 3246622"/>
              <a:gd name="connsiteY0" fmla="*/ 0 h 1948719"/>
              <a:gd name="connsiteX1" fmla="*/ 3086371 w 3246622"/>
              <a:gd name="connsiteY1" fmla="*/ 0 h 1948719"/>
              <a:gd name="connsiteX2" fmla="*/ 3246622 w 3246622"/>
              <a:gd name="connsiteY2" fmla="*/ 519142 h 1948719"/>
              <a:gd name="connsiteX3" fmla="*/ 3203103 w 3246622"/>
              <a:gd name="connsiteY3" fmla="*/ 1948719 h 1948719"/>
              <a:gd name="connsiteX4" fmla="*/ 0 w 3246622"/>
              <a:gd name="connsiteY4" fmla="*/ 1938992 h 1948719"/>
              <a:gd name="connsiteX5" fmla="*/ 0 w 3246622"/>
              <a:gd name="connsiteY5" fmla="*/ 0 h 1948719"/>
              <a:gd name="connsiteX0" fmla="*/ 0 w 3246622"/>
              <a:gd name="connsiteY0" fmla="*/ 0 h 1948719"/>
              <a:gd name="connsiteX1" fmla="*/ 3135009 w 3246622"/>
              <a:gd name="connsiteY1" fmla="*/ 0 h 1948719"/>
              <a:gd name="connsiteX2" fmla="*/ 3246622 w 3246622"/>
              <a:gd name="connsiteY2" fmla="*/ 519142 h 1948719"/>
              <a:gd name="connsiteX3" fmla="*/ 3203103 w 3246622"/>
              <a:gd name="connsiteY3" fmla="*/ 1948719 h 1948719"/>
              <a:gd name="connsiteX4" fmla="*/ 0 w 3246622"/>
              <a:gd name="connsiteY4" fmla="*/ 1938992 h 1948719"/>
              <a:gd name="connsiteX5" fmla="*/ 0 w 3246622"/>
              <a:gd name="connsiteY5" fmla="*/ 0 h 1948719"/>
              <a:gd name="connsiteX0" fmla="*/ 0 w 3302070"/>
              <a:gd name="connsiteY0" fmla="*/ 0 h 1948719"/>
              <a:gd name="connsiteX1" fmla="*/ 3135009 w 3302070"/>
              <a:gd name="connsiteY1" fmla="*/ 0 h 1948719"/>
              <a:gd name="connsiteX2" fmla="*/ 3246622 w 3302070"/>
              <a:gd name="connsiteY2" fmla="*/ 519142 h 1948719"/>
              <a:gd name="connsiteX3" fmla="*/ 3203103 w 3302070"/>
              <a:gd name="connsiteY3" fmla="*/ 1948719 h 1948719"/>
              <a:gd name="connsiteX4" fmla="*/ 0 w 3302070"/>
              <a:gd name="connsiteY4" fmla="*/ 1938992 h 1948719"/>
              <a:gd name="connsiteX5" fmla="*/ 0 w 3302070"/>
              <a:gd name="connsiteY5" fmla="*/ 0 h 1948719"/>
              <a:gd name="connsiteX0" fmla="*/ 0 w 3302070"/>
              <a:gd name="connsiteY0" fmla="*/ 0 h 1948719"/>
              <a:gd name="connsiteX1" fmla="*/ 3135009 w 3302070"/>
              <a:gd name="connsiteY1" fmla="*/ 0 h 1948719"/>
              <a:gd name="connsiteX2" fmla="*/ 3246622 w 3302070"/>
              <a:gd name="connsiteY2" fmla="*/ 519142 h 1948719"/>
              <a:gd name="connsiteX3" fmla="*/ 3203103 w 3302070"/>
              <a:gd name="connsiteY3" fmla="*/ 1948719 h 1948719"/>
              <a:gd name="connsiteX4" fmla="*/ 0 w 3302070"/>
              <a:gd name="connsiteY4" fmla="*/ 1938992 h 1948719"/>
              <a:gd name="connsiteX5" fmla="*/ 0 w 3302070"/>
              <a:gd name="connsiteY5" fmla="*/ 0 h 1948719"/>
              <a:gd name="connsiteX0" fmla="*/ 0 w 3273378"/>
              <a:gd name="connsiteY0" fmla="*/ 0 h 1948719"/>
              <a:gd name="connsiteX1" fmla="*/ 3135009 w 3273378"/>
              <a:gd name="connsiteY1" fmla="*/ 0 h 1948719"/>
              <a:gd name="connsiteX2" fmla="*/ 3149346 w 3273378"/>
              <a:gd name="connsiteY2" fmla="*/ 528870 h 1948719"/>
              <a:gd name="connsiteX3" fmla="*/ 3203103 w 3273378"/>
              <a:gd name="connsiteY3" fmla="*/ 1948719 h 1948719"/>
              <a:gd name="connsiteX4" fmla="*/ 0 w 3273378"/>
              <a:gd name="connsiteY4" fmla="*/ 1938992 h 1948719"/>
              <a:gd name="connsiteX5" fmla="*/ 0 w 3273378"/>
              <a:gd name="connsiteY5" fmla="*/ 0 h 1948719"/>
              <a:gd name="connsiteX0" fmla="*/ 0 w 3203103"/>
              <a:gd name="connsiteY0" fmla="*/ 0 h 1948719"/>
              <a:gd name="connsiteX1" fmla="*/ 3135009 w 3203103"/>
              <a:gd name="connsiteY1" fmla="*/ 0 h 1948719"/>
              <a:gd name="connsiteX2" fmla="*/ 3149346 w 3203103"/>
              <a:gd name="connsiteY2" fmla="*/ 528870 h 1948719"/>
              <a:gd name="connsiteX3" fmla="*/ 3203103 w 3203103"/>
              <a:gd name="connsiteY3" fmla="*/ 1948719 h 1948719"/>
              <a:gd name="connsiteX4" fmla="*/ 0 w 3203103"/>
              <a:gd name="connsiteY4" fmla="*/ 1938992 h 1948719"/>
              <a:gd name="connsiteX5" fmla="*/ 0 w 3203103"/>
              <a:gd name="connsiteY5" fmla="*/ 0 h 1948719"/>
              <a:gd name="connsiteX0" fmla="*/ 0 w 3203103"/>
              <a:gd name="connsiteY0" fmla="*/ 0 h 1948719"/>
              <a:gd name="connsiteX1" fmla="*/ 3135009 w 3203103"/>
              <a:gd name="connsiteY1" fmla="*/ 0 h 1948719"/>
              <a:gd name="connsiteX2" fmla="*/ 3149346 w 3203103"/>
              <a:gd name="connsiteY2" fmla="*/ 528870 h 1948719"/>
              <a:gd name="connsiteX3" fmla="*/ 3203103 w 3203103"/>
              <a:gd name="connsiteY3" fmla="*/ 1948719 h 1948719"/>
              <a:gd name="connsiteX4" fmla="*/ 0 w 3203103"/>
              <a:gd name="connsiteY4" fmla="*/ 1938992 h 1948719"/>
              <a:gd name="connsiteX5" fmla="*/ 0 w 3203103"/>
              <a:gd name="connsiteY5" fmla="*/ 0 h 1948719"/>
              <a:gd name="connsiteX0" fmla="*/ 0 w 3203103"/>
              <a:gd name="connsiteY0" fmla="*/ 426749 h 2375468"/>
              <a:gd name="connsiteX1" fmla="*/ 1530830 w 3203103"/>
              <a:gd name="connsiteY1" fmla="*/ 0 h 2375468"/>
              <a:gd name="connsiteX2" fmla="*/ 3135009 w 3203103"/>
              <a:gd name="connsiteY2" fmla="*/ 426749 h 2375468"/>
              <a:gd name="connsiteX3" fmla="*/ 3149346 w 3203103"/>
              <a:gd name="connsiteY3" fmla="*/ 955619 h 2375468"/>
              <a:gd name="connsiteX4" fmla="*/ 3203103 w 3203103"/>
              <a:gd name="connsiteY4" fmla="*/ 2375468 h 2375468"/>
              <a:gd name="connsiteX5" fmla="*/ 0 w 3203103"/>
              <a:gd name="connsiteY5" fmla="*/ 2365741 h 2375468"/>
              <a:gd name="connsiteX6" fmla="*/ 0 w 3203103"/>
              <a:gd name="connsiteY6" fmla="*/ 426749 h 2375468"/>
              <a:gd name="connsiteX0" fmla="*/ 0 w 3203103"/>
              <a:gd name="connsiteY0" fmla="*/ 426749 h 2375468"/>
              <a:gd name="connsiteX1" fmla="*/ 1530830 w 3203103"/>
              <a:gd name="connsiteY1" fmla="*/ 0 h 2375468"/>
              <a:gd name="connsiteX2" fmla="*/ 3135009 w 3203103"/>
              <a:gd name="connsiteY2" fmla="*/ 426749 h 2375468"/>
              <a:gd name="connsiteX3" fmla="*/ 3149346 w 3203103"/>
              <a:gd name="connsiteY3" fmla="*/ 955619 h 2375468"/>
              <a:gd name="connsiteX4" fmla="*/ 3203103 w 3203103"/>
              <a:gd name="connsiteY4" fmla="*/ 2375468 h 2375468"/>
              <a:gd name="connsiteX5" fmla="*/ 0 w 3203103"/>
              <a:gd name="connsiteY5" fmla="*/ 2365741 h 2375468"/>
              <a:gd name="connsiteX6" fmla="*/ 0 w 3203103"/>
              <a:gd name="connsiteY6" fmla="*/ 426749 h 2375468"/>
              <a:gd name="connsiteX0" fmla="*/ 0 w 3203103"/>
              <a:gd name="connsiteY0" fmla="*/ 426749 h 2375468"/>
              <a:gd name="connsiteX1" fmla="*/ 1530830 w 3203103"/>
              <a:gd name="connsiteY1" fmla="*/ 0 h 2375468"/>
              <a:gd name="connsiteX2" fmla="*/ 3135009 w 3203103"/>
              <a:gd name="connsiteY2" fmla="*/ 426749 h 2375468"/>
              <a:gd name="connsiteX3" fmla="*/ 3149346 w 3203103"/>
              <a:gd name="connsiteY3" fmla="*/ 955619 h 2375468"/>
              <a:gd name="connsiteX4" fmla="*/ 3203103 w 3203103"/>
              <a:gd name="connsiteY4" fmla="*/ 2375468 h 2375468"/>
              <a:gd name="connsiteX5" fmla="*/ 0 w 3203103"/>
              <a:gd name="connsiteY5" fmla="*/ 2365741 h 2375468"/>
              <a:gd name="connsiteX6" fmla="*/ 0 w 3203103"/>
              <a:gd name="connsiteY6" fmla="*/ 426749 h 2375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3103" h="2375468">
                <a:moveTo>
                  <a:pt x="0" y="426749"/>
                </a:moveTo>
                <a:cubicBezTo>
                  <a:pt x="516762" y="424971"/>
                  <a:pt x="1461540" y="358362"/>
                  <a:pt x="1530830" y="0"/>
                </a:cubicBezTo>
                <a:cubicBezTo>
                  <a:pt x="1559718" y="531250"/>
                  <a:pt x="2600283" y="284499"/>
                  <a:pt x="3135009" y="426749"/>
                </a:cubicBezTo>
                <a:cubicBezTo>
                  <a:pt x="3134229" y="612859"/>
                  <a:pt x="3154851" y="701971"/>
                  <a:pt x="3149346" y="955619"/>
                </a:cubicBezTo>
                <a:cubicBezTo>
                  <a:pt x="3178011" y="1476985"/>
                  <a:pt x="3191670" y="1892458"/>
                  <a:pt x="3203103" y="2375468"/>
                </a:cubicBezTo>
                <a:lnTo>
                  <a:pt x="0" y="2365741"/>
                </a:lnTo>
                <a:lnTo>
                  <a:pt x="0" y="426749"/>
                </a:lnTo>
                <a:close/>
              </a:path>
            </a:pathLst>
          </a:custGeom>
          <a:noFill/>
          <a:ln w="25400">
            <a:solidFill>
              <a:schemeClr val="accent1"/>
            </a:solidFill>
          </a:ln>
        </p:spPr>
        <p:txBody>
          <a:bodyPr wrap="square" rtlCol="0">
            <a:spAutoFit/>
          </a:bodyPr>
          <a:lstStyle/>
          <a:p>
            <a:pPr lvl="0"/>
            <a:endParaRPr lang="en-US" sz="1800" b="1" dirty="0" smtClean="0"/>
          </a:p>
          <a:p>
            <a:pPr lvl="0"/>
            <a:r>
              <a:rPr lang="en-US" sz="1800" b="1" dirty="0" smtClean="0"/>
              <a:t>Threat </a:t>
            </a:r>
            <a:r>
              <a:rPr lang="en-US" sz="1800" b="1" dirty="0"/>
              <a:t>of new entrant</a:t>
            </a:r>
          </a:p>
          <a:p>
            <a:pPr marL="342900" indent="-342900">
              <a:buFont typeface="Arial" panose="020B0604020202020204" pitchFamily="34" charset="0"/>
              <a:buChar char="•"/>
            </a:pPr>
            <a:r>
              <a:rPr lang="en-US" sz="1800" b="1" dirty="0"/>
              <a:t>Entry barrier</a:t>
            </a:r>
          </a:p>
          <a:p>
            <a:pPr marL="342900" indent="-342900">
              <a:buFont typeface="Arial" panose="020B0604020202020204" pitchFamily="34" charset="0"/>
              <a:buChar char="•"/>
            </a:pPr>
            <a:r>
              <a:rPr lang="en-US" sz="1800" b="1" dirty="0"/>
              <a:t>Economies of scale</a:t>
            </a:r>
          </a:p>
          <a:p>
            <a:pPr marL="342900" indent="-342900">
              <a:buFont typeface="Arial" panose="020B0604020202020204" pitchFamily="34" charset="0"/>
              <a:buChar char="•"/>
            </a:pPr>
            <a:r>
              <a:rPr lang="en-US" sz="1800" b="1" dirty="0"/>
              <a:t>Specialist knowledge</a:t>
            </a:r>
          </a:p>
          <a:p>
            <a:pPr marL="342900" indent="-342900">
              <a:buFont typeface="Arial" panose="020B0604020202020204" pitchFamily="34" charset="0"/>
              <a:buChar char="•"/>
            </a:pPr>
            <a:r>
              <a:rPr lang="en-US" sz="1800" b="1" dirty="0"/>
              <a:t>First mover advantage</a:t>
            </a:r>
          </a:p>
          <a:p>
            <a:pPr marL="342900" indent="-342900">
              <a:buFont typeface="Arial" panose="020B0604020202020204" pitchFamily="34" charset="0"/>
              <a:buChar char="•"/>
            </a:pPr>
            <a:r>
              <a:rPr lang="en-US" sz="1800" b="1" dirty="0"/>
              <a:t>Brand loyalty</a:t>
            </a:r>
          </a:p>
        </p:txBody>
      </p:sp>
      <p:sp>
        <p:nvSpPr>
          <p:cNvPr id="17" name="TextBox 16"/>
          <p:cNvSpPr txBox="1"/>
          <p:nvPr/>
        </p:nvSpPr>
        <p:spPr>
          <a:xfrm>
            <a:off x="6698335" y="4369968"/>
            <a:ext cx="4567765" cy="1754326"/>
          </a:xfrm>
          <a:custGeom>
            <a:avLst/>
            <a:gdLst>
              <a:gd name="connsiteX0" fmla="*/ 0 w 3482514"/>
              <a:gd name="connsiteY0" fmla="*/ 0 h 1938992"/>
              <a:gd name="connsiteX1" fmla="*/ 3482514 w 3482514"/>
              <a:gd name="connsiteY1" fmla="*/ 0 h 1938992"/>
              <a:gd name="connsiteX2" fmla="*/ 3482514 w 3482514"/>
              <a:gd name="connsiteY2" fmla="*/ 1938992 h 1938992"/>
              <a:gd name="connsiteX3" fmla="*/ 0 w 3482514"/>
              <a:gd name="connsiteY3" fmla="*/ 1938992 h 1938992"/>
              <a:gd name="connsiteX4" fmla="*/ 0 w 3482514"/>
              <a:gd name="connsiteY4" fmla="*/ 0 h 1938992"/>
              <a:gd name="connsiteX0" fmla="*/ 0 w 3482514"/>
              <a:gd name="connsiteY0" fmla="*/ 0 h 2276399"/>
              <a:gd name="connsiteX1" fmla="*/ 3482514 w 3482514"/>
              <a:gd name="connsiteY1" fmla="*/ 0 h 2276399"/>
              <a:gd name="connsiteX2" fmla="*/ 3482514 w 3482514"/>
              <a:gd name="connsiteY2" fmla="*/ 1938992 h 2276399"/>
              <a:gd name="connsiteX3" fmla="*/ 2741623 w 3482514"/>
              <a:gd name="connsiteY3" fmla="*/ 2276344 h 2276399"/>
              <a:gd name="connsiteX4" fmla="*/ 0 w 3482514"/>
              <a:gd name="connsiteY4" fmla="*/ 1938992 h 2276399"/>
              <a:gd name="connsiteX5" fmla="*/ 0 w 3482514"/>
              <a:gd name="connsiteY5" fmla="*/ 0 h 2276399"/>
              <a:gd name="connsiteX0" fmla="*/ 0 w 3482514"/>
              <a:gd name="connsiteY0" fmla="*/ 0 h 2276399"/>
              <a:gd name="connsiteX1" fmla="*/ 3482514 w 3482514"/>
              <a:gd name="connsiteY1" fmla="*/ 0 h 2276399"/>
              <a:gd name="connsiteX2" fmla="*/ 3482514 w 3482514"/>
              <a:gd name="connsiteY2" fmla="*/ 1938992 h 2276399"/>
              <a:gd name="connsiteX3" fmla="*/ 2741623 w 3482514"/>
              <a:gd name="connsiteY3" fmla="*/ 2276344 h 2276399"/>
              <a:gd name="connsiteX4" fmla="*/ 0 w 3482514"/>
              <a:gd name="connsiteY4" fmla="*/ 1938992 h 2276399"/>
              <a:gd name="connsiteX5" fmla="*/ 0 w 3482514"/>
              <a:gd name="connsiteY5" fmla="*/ 0 h 2276399"/>
              <a:gd name="connsiteX0" fmla="*/ 0 w 3482514"/>
              <a:gd name="connsiteY0" fmla="*/ 0 h 2276344"/>
              <a:gd name="connsiteX1" fmla="*/ 3482514 w 3482514"/>
              <a:gd name="connsiteY1" fmla="*/ 0 h 2276344"/>
              <a:gd name="connsiteX2" fmla="*/ 3482514 w 3482514"/>
              <a:gd name="connsiteY2" fmla="*/ 1938992 h 2276344"/>
              <a:gd name="connsiteX3" fmla="*/ 2741623 w 3482514"/>
              <a:gd name="connsiteY3" fmla="*/ 2276344 h 2276344"/>
              <a:gd name="connsiteX4" fmla="*/ 0 w 3482514"/>
              <a:gd name="connsiteY4" fmla="*/ 1938992 h 2276344"/>
              <a:gd name="connsiteX5" fmla="*/ 0 w 3482514"/>
              <a:gd name="connsiteY5" fmla="*/ 0 h 2276344"/>
              <a:gd name="connsiteX0" fmla="*/ 0 w 3482514"/>
              <a:gd name="connsiteY0" fmla="*/ 0 h 2158075"/>
              <a:gd name="connsiteX1" fmla="*/ 3482514 w 3482514"/>
              <a:gd name="connsiteY1" fmla="*/ 0 h 2158075"/>
              <a:gd name="connsiteX2" fmla="*/ 3482514 w 3482514"/>
              <a:gd name="connsiteY2" fmla="*/ 1938992 h 2158075"/>
              <a:gd name="connsiteX3" fmla="*/ 2782724 w 3482514"/>
              <a:gd name="connsiteY3" fmla="*/ 2158075 h 2158075"/>
              <a:gd name="connsiteX4" fmla="*/ 0 w 3482514"/>
              <a:gd name="connsiteY4" fmla="*/ 1938992 h 2158075"/>
              <a:gd name="connsiteX5" fmla="*/ 0 w 3482514"/>
              <a:gd name="connsiteY5" fmla="*/ 0 h 2158075"/>
              <a:gd name="connsiteX0" fmla="*/ 0 w 3482514"/>
              <a:gd name="connsiteY0" fmla="*/ 0 h 2098941"/>
              <a:gd name="connsiteX1" fmla="*/ 3482514 w 3482514"/>
              <a:gd name="connsiteY1" fmla="*/ 0 h 2098941"/>
              <a:gd name="connsiteX2" fmla="*/ 3482514 w 3482514"/>
              <a:gd name="connsiteY2" fmla="*/ 1938992 h 2098941"/>
              <a:gd name="connsiteX3" fmla="*/ 2774504 w 3482514"/>
              <a:gd name="connsiteY3" fmla="*/ 2098941 h 2098941"/>
              <a:gd name="connsiteX4" fmla="*/ 0 w 3482514"/>
              <a:gd name="connsiteY4" fmla="*/ 1938992 h 2098941"/>
              <a:gd name="connsiteX5" fmla="*/ 0 w 3482514"/>
              <a:gd name="connsiteY5" fmla="*/ 0 h 2098941"/>
              <a:gd name="connsiteX0" fmla="*/ 0 w 3482514"/>
              <a:gd name="connsiteY0" fmla="*/ 0 h 2098941"/>
              <a:gd name="connsiteX1" fmla="*/ 3482514 w 3482514"/>
              <a:gd name="connsiteY1" fmla="*/ 0 h 2098941"/>
              <a:gd name="connsiteX2" fmla="*/ 3482514 w 3482514"/>
              <a:gd name="connsiteY2" fmla="*/ 1938992 h 2098941"/>
              <a:gd name="connsiteX3" fmla="*/ 2774504 w 3482514"/>
              <a:gd name="connsiteY3" fmla="*/ 2098941 h 2098941"/>
              <a:gd name="connsiteX4" fmla="*/ 0 w 3482514"/>
              <a:gd name="connsiteY4" fmla="*/ 1938992 h 2098941"/>
              <a:gd name="connsiteX5" fmla="*/ 0 w 3482514"/>
              <a:gd name="connsiteY5" fmla="*/ 0 h 2098941"/>
              <a:gd name="connsiteX0" fmla="*/ 0 w 3482514"/>
              <a:gd name="connsiteY0" fmla="*/ 0 h 2098941"/>
              <a:gd name="connsiteX1" fmla="*/ 3482514 w 3482514"/>
              <a:gd name="connsiteY1" fmla="*/ 0 h 2098941"/>
              <a:gd name="connsiteX2" fmla="*/ 3482514 w 3482514"/>
              <a:gd name="connsiteY2" fmla="*/ 1938992 h 2098941"/>
              <a:gd name="connsiteX3" fmla="*/ 2774504 w 3482514"/>
              <a:gd name="connsiteY3" fmla="*/ 2098941 h 2098941"/>
              <a:gd name="connsiteX4" fmla="*/ 0 w 3482514"/>
              <a:gd name="connsiteY4" fmla="*/ 1938992 h 2098941"/>
              <a:gd name="connsiteX5" fmla="*/ 0 w 3482514"/>
              <a:gd name="connsiteY5" fmla="*/ 0 h 2098941"/>
              <a:gd name="connsiteX0" fmla="*/ 0 w 3482514"/>
              <a:gd name="connsiteY0" fmla="*/ 0 h 2029951"/>
              <a:gd name="connsiteX1" fmla="*/ 3482514 w 3482514"/>
              <a:gd name="connsiteY1" fmla="*/ 0 h 2029951"/>
              <a:gd name="connsiteX2" fmla="*/ 3482514 w 3482514"/>
              <a:gd name="connsiteY2" fmla="*/ 1938992 h 2029951"/>
              <a:gd name="connsiteX3" fmla="*/ 2774504 w 3482514"/>
              <a:gd name="connsiteY3" fmla="*/ 2029951 h 2029951"/>
              <a:gd name="connsiteX4" fmla="*/ 0 w 3482514"/>
              <a:gd name="connsiteY4" fmla="*/ 1938992 h 2029951"/>
              <a:gd name="connsiteX5" fmla="*/ 0 w 3482514"/>
              <a:gd name="connsiteY5" fmla="*/ 0 h 2029951"/>
              <a:gd name="connsiteX0" fmla="*/ 0 w 3482514"/>
              <a:gd name="connsiteY0" fmla="*/ 0 h 2029951"/>
              <a:gd name="connsiteX1" fmla="*/ 3482514 w 3482514"/>
              <a:gd name="connsiteY1" fmla="*/ 0 h 2029951"/>
              <a:gd name="connsiteX2" fmla="*/ 3482514 w 3482514"/>
              <a:gd name="connsiteY2" fmla="*/ 1938992 h 2029951"/>
              <a:gd name="connsiteX3" fmla="*/ 2774504 w 3482514"/>
              <a:gd name="connsiteY3" fmla="*/ 2029951 h 2029951"/>
              <a:gd name="connsiteX4" fmla="*/ 0 w 3482514"/>
              <a:gd name="connsiteY4" fmla="*/ 1938992 h 2029951"/>
              <a:gd name="connsiteX5" fmla="*/ 0 w 3482514"/>
              <a:gd name="connsiteY5" fmla="*/ 0 h 2029951"/>
              <a:gd name="connsiteX0" fmla="*/ 0 w 3482514"/>
              <a:gd name="connsiteY0" fmla="*/ 0 h 2029951"/>
              <a:gd name="connsiteX1" fmla="*/ 3482514 w 3482514"/>
              <a:gd name="connsiteY1" fmla="*/ 0 h 2029951"/>
              <a:gd name="connsiteX2" fmla="*/ 3482514 w 3482514"/>
              <a:gd name="connsiteY2" fmla="*/ 1938992 h 2029951"/>
              <a:gd name="connsiteX3" fmla="*/ 2774504 w 3482514"/>
              <a:gd name="connsiteY3" fmla="*/ 2029951 h 2029951"/>
              <a:gd name="connsiteX4" fmla="*/ 0 w 3482514"/>
              <a:gd name="connsiteY4" fmla="*/ 1938992 h 2029951"/>
              <a:gd name="connsiteX5" fmla="*/ 0 w 3482514"/>
              <a:gd name="connsiteY5" fmla="*/ 0 h 2029951"/>
              <a:gd name="connsiteX0" fmla="*/ 0 w 3482514"/>
              <a:gd name="connsiteY0" fmla="*/ 0 h 1991113"/>
              <a:gd name="connsiteX1" fmla="*/ 3482514 w 3482514"/>
              <a:gd name="connsiteY1" fmla="*/ 0 h 1991113"/>
              <a:gd name="connsiteX2" fmla="*/ 3482514 w 3482514"/>
              <a:gd name="connsiteY2" fmla="*/ 1938992 h 1991113"/>
              <a:gd name="connsiteX3" fmla="*/ 2774504 w 3482514"/>
              <a:gd name="connsiteY3" fmla="*/ 1990528 h 1991113"/>
              <a:gd name="connsiteX4" fmla="*/ 0 w 3482514"/>
              <a:gd name="connsiteY4" fmla="*/ 1938992 h 1991113"/>
              <a:gd name="connsiteX5" fmla="*/ 0 w 3482514"/>
              <a:gd name="connsiteY5" fmla="*/ 0 h 1991113"/>
              <a:gd name="connsiteX0" fmla="*/ 0 w 3482514"/>
              <a:gd name="connsiteY0" fmla="*/ 0 h 1981531"/>
              <a:gd name="connsiteX1" fmla="*/ 3482514 w 3482514"/>
              <a:gd name="connsiteY1" fmla="*/ 0 h 1981531"/>
              <a:gd name="connsiteX2" fmla="*/ 3482514 w 3482514"/>
              <a:gd name="connsiteY2" fmla="*/ 1938992 h 1981531"/>
              <a:gd name="connsiteX3" fmla="*/ 2766283 w 3482514"/>
              <a:gd name="connsiteY3" fmla="*/ 1951105 h 1981531"/>
              <a:gd name="connsiteX4" fmla="*/ 0 w 3482514"/>
              <a:gd name="connsiteY4" fmla="*/ 1938992 h 1981531"/>
              <a:gd name="connsiteX5" fmla="*/ 0 w 3482514"/>
              <a:gd name="connsiteY5" fmla="*/ 0 h 1981531"/>
              <a:gd name="connsiteX0" fmla="*/ 0 w 3482514"/>
              <a:gd name="connsiteY0" fmla="*/ 0 h 1989399"/>
              <a:gd name="connsiteX1" fmla="*/ 3482514 w 3482514"/>
              <a:gd name="connsiteY1" fmla="*/ 0 h 1989399"/>
              <a:gd name="connsiteX2" fmla="*/ 3482514 w 3482514"/>
              <a:gd name="connsiteY2" fmla="*/ 1938992 h 1989399"/>
              <a:gd name="connsiteX3" fmla="*/ 2766283 w 3482514"/>
              <a:gd name="connsiteY3" fmla="*/ 1951105 h 1989399"/>
              <a:gd name="connsiteX4" fmla="*/ 0 w 3482514"/>
              <a:gd name="connsiteY4" fmla="*/ 1938992 h 1989399"/>
              <a:gd name="connsiteX5" fmla="*/ 0 w 3482514"/>
              <a:gd name="connsiteY5" fmla="*/ 0 h 1989399"/>
              <a:gd name="connsiteX0" fmla="*/ 0 w 3482514"/>
              <a:gd name="connsiteY0" fmla="*/ 0 h 1963132"/>
              <a:gd name="connsiteX1" fmla="*/ 3482514 w 3482514"/>
              <a:gd name="connsiteY1" fmla="*/ 0 h 1963132"/>
              <a:gd name="connsiteX2" fmla="*/ 3482514 w 3482514"/>
              <a:gd name="connsiteY2" fmla="*/ 1938992 h 1963132"/>
              <a:gd name="connsiteX3" fmla="*/ 2766283 w 3482514"/>
              <a:gd name="connsiteY3" fmla="*/ 1951105 h 1963132"/>
              <a:gd name="connsiteX4" fmla="*/ 0 w 3482514"/>
              <a:gd name="connsiteY4" fmla="*/ 1938992 h 1963132"/>
              <a:gd name="connsiteX5" fmla="*/ 0 w 3482514"/>
              <a:gd name="connsiteY5" fmla="*/ 0 h 1963132"/>
              <a:gd name="connsiteX0" fmla="*/ 7536 w 3490050"/>
              <a:gd name="connsiteY0" fmla="*/ 0 h 1963132"/>
              <a:gd name="connsiteX1" fmla="*/ 3490050 w 3490050"/>
              <a:gd name="connsiteY1" fmla="*/ 0 h 1963132"/>
              <a:gd name="connsiteX2" fmla="*/ 3490050 w 3490050"/>
              <a:gd name="connsiteY2" fmla="*/ 1938992 h 1963132"/>
              <a:gd name="connsiteX3" fmla="*/ 2773819 w 3490050"/>
              <a:gd name="connsiteY3" fmla="*/ 1951105 h 1963132"/>
              <a:gd name="connsiteX4" fmla="*/ 7536 w 3490050"/>
              <a:gd name="connsiteY4" fmla="*/ 1938992 h 1963132"/>
              <a:gd name="connsiteX5" fmla="*/ 0 w 3490050"/>
              <a:gd name="connsiteY5" fmla="*/ 1009481 h 1963132"/>
              <a:gd name="connsiteX6" fmla="*/ 7536 w 3490050"/>
              <a:gd name="connsiteY6" fmla="*/ 0 h 1963132"/>
              <a:gd name="connsiteX0" fmla="*/ 377450 w 3859964"/>
              <a:gd name="connsiteY0" fmla="*/ 0 h 1963132"/>
              <a:gd name="connsiteX1" fmla="*/ 3859964 w 3859964"/>
              <a:gd name="connsiteY1" fmla="*/ 0 h 1963132"/>
              <a:gd name="connsiteX2" fmla="*/ 3859964 w 3859964"/>
              <a:gd name="connsiteY2" fmla="*/ 1938992 h 1963132"/>
              <a:gd name="connsiteX3" fmla="*/ 3143733 w 3859964"/>
              <a:gd name="connsiteY3" fmla="*/ 1951105 h 1963132"/>
              <a:gd name="connsiteX4" fmla="*/ 377450 w 3859964"/>
              <a:gd name="connsiteY4" fmla="*/ 1938992 h 1963132"/>
              <a:gd name="connsiteX5" fmla="*/ 0 w 3859964"/>
              <a:gd name="connsiteY5" fmla="*/ 1048904 h 1963132"/>
              <a:gd name="connsiteX6" fmla="*/ 377450 w 3859964"/>
              <a:gd name="connsiteY6" fmla="*/ 0 h 1963132"/>
              <a:gd name="connsiteX0" fmla="*/ 377450 w 3859964"/>
              <a:gd name="connsiteY0" fmla="*/ 0 h 1963132"/>
              <a:gd name="connsiteX1" fmla="*/ 3859964 w 3859964"/>
              <a:gd name="connsiteY1" fmla="*/ 0 h 1963132"/>
              <a:gd name="connsiteX2" fmla="*/ 3859964 w 3859964"/>
              <a:gd name="connsiteY2" fmla="*/ 1938992 h 1963132"/>
              <a:gd name="connsiteX3" fmla="*/ 3143733 w 3859964"/>
              <a:gd name="connsiteY3" fmla="*/ 1951105 h 1963132"/>
              <a:gd name="connsiteX4" fmla="*/ 377450 w 3859964"/>
              <a:gd name="connsiteY4" fmla="*/ 1938992 h 1963132"/>
              <a:gd name="connsiteX5" fmla="*/ 0 w 3859964"/>
              <a:gd name="connsiteY5" fmla="*/ 1048904 h 1963132"/>
              <a:gd name="connsiteX6" fmla="*/ 377450 w 3859964"/>
              <a:gd name="connsiteY6" fmla="*/ 0 h 1963132"/>
              <a:gd name="connsiteX0" fmla="*/ 377450 w 3859964"/>
              <a:gd name="connsiteY0" fmla="*/ 0 h 1963132"/>
              <a:gd name="connsiteX1" fmla="*/ 3859964 w 3859964"/>
              <a:gd name="connsiteY1" fmla="*/ 0 h 1963132"/>
              <a:gd name="connsiteX2" fmla="*/ 3859964 w 3859964"/>
              <a:gd name="connsiteY2" fmla="*/ 1938992 h 1963132"/>
              <a:gd name="connsiteX3" fmla="*/ 3143733 w 3859964"/>
              <a:gd name="connsiteY3" fmla="*/ 1951105 h 1963132"/>
              <a:gd name="connsiteX4" fmla="*/ 377450 w 3859964"/>
              <a:gd name="connsiteY4" fmla="*/ 1938992 h 1963132"/>
              <a:gd name="connsiteX5" fmla="*/ 0 w 3859964"/>
              <a:gd name="connsiteY5" fmla="*/ 1048904 h 1963132"/>
              <a:gd name="connsiteX6" fmla="*/ 377450 w 3859964"/>
              <a:gd name="connsiteY6" fmla="*/ 0 h 1963132"/>
              <a:gd name="connsiteX0" fmla="*/ 377450 w 3859964"/>
              <a:gd name="connsiteY0" fmla="*/ 0 h 1963132"/>
              <a:gd name="connsiteX1" fmla="*/ 3859964 w 3859964"/>
              <a:gd name="connsiteY1" fmla="*/ 0 h 1963132"/>
              <a:gd name="connsiteX2" fmla="*/ 3859964 w 3859964"/>
              <a:gd name="connsiteY2" fmla="*/ 1938992 h 1963132"/>
              <a:gd name="connsiteX3" fmla="*/ 3143733 w 3859964"/>
              <a:gd name="connsiteY3" fmla="*/ 1951105 h 1963132"/>
              <a:gd name="connsiteX4" fmla="*/ 377450 w 3859964"/>
              <a:gd name="connsiteY4" fmla="*/ 1938992 h 1963132"/>
              <a:gd name="connsiteX5" fmla="*/ 0 w 3859964"/>
              <a:gd name="connsiteY5" fmla="*/ 1048904 h 1963132"/>
              <a:gd name="connsiteX6" fmla="*/ 377450 w 3859964"/>
              <a:gd name="connsiteY6" fmla="*/ 0 h 1963132"/>
              <a:gd name="connsiteX0" fmla="*/ 377450 w 3859964"/>
              <a:gd name="connsiteY0" fmla="*/ 0 h 1963132"/>
              <a:gd name="connsiteX1" fmla="*/ 3859964 w 3859964"/>
              <a:gd name="connsiteY1" fmla="*/ 0 h 1963132"/>
              <a:gd name="connsiteX2" fmla="*/ 3859964 w 3859964"/>
              <a:gd name="connsiteY2" fmla="*/ 1938992 h 1963132"/>
              <a:gd name="connsiteX3" fmla="*/ 3143733 w 3859964"/>
              <a:gd name="connsiteY3" fmla="*/ 1951105 h 1963132"/>
              <a:gd name="connsiteX4" fmla="*/ 377450 w 3859964"/>
              <a:gd name="connsiteY4" fmla="*/ 1938992 h 1963132"/>
              <a:gd name="connsiteX5" fmla="*/ 0 w 3859964"/>
              <a:gd name="connsiteY5" fmla="*/ 1048904 h 1963132"/>
              <a:gd name="connsiteX6" fmla="*/ 377450 w 3859964"/>
              <a:gd name="connsiteY6" fmla="*/ 0 h 1963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9964" h="1963132">
                <a:moveTo>
                  <a:pt x="377450" y="0"/>
                </a:moveTo>
                <a:lnTo>
                  <a:pt x="3859964" y="0"/>
                </a:lnTo>
                <a:lnTo>
                  <a:pt x="3859964" y="1938992"/>
                </a:lnTo>
                <a:cubicBezTo>
                  <a:pt x="3608646" y="1933877"/>
                  <a:pt x="3488284" y="1917734"/>
                  <a:pt x="3143733" y="1951105"/>
                </a:cubicBezTo>
                <a:cubicBezTo>
                  <a:pt x="2580436" y="1938853"/>
                  <a:pt x="1291324" y="1992309"/>
                  <a:pt x="377450" y="1938992"/>
                </a:cubicBezTo>
                <a:cubicBezTo>
                  <a:pt x="251633" y="1642296"/>
                  <a:pt x="306663" y="1178053"/>
                  <a:pt x="0" y="1048904"/>
                </a:cubicBezTo>
                <a:cubicBezTo>
                  <a:pt x="323104" y="866815"/>
                  <a:pt x="251633" y="349635"/>
                  <a:pt x="377450" y="0"/>
                </a:cubicBezTo>
                <a:close/>
              </a:path>
            </a:pathLst>
          </a:custGeom>
          <a:noFill/>
          <a:ln w="22225">
            <a:solidFill>
              <a:schemeClr val="accent1"/>
            </a:solidFill>
          </a:ln>
        </p:spPr>
        <p:txBody>
          <a:bodyPr wrap="square" rtlCol="0">
            <a:spAutoFit/>
          </a:bodyPr>
          <a:lstStyle/>
          <a:p>
            <a:pPr lvl="0"/>
            <a:r>
              <a:rPr lang="en-US" sz="1800" b="1" dirty="0" smtClean="0"/>
              <a:t>      Bargaining </a:t>
            </a:r>
            <a:r>
              <a:rPr lang="en-US" sz="1800" b="1" dirty="0"/>
              <a:t>power of </a:t>
            </a:r>
            <a:r>
              <a:rPr lang="en-US" sz="1800" b="1" dirty="0" smtClean="0"/>
              <a:t>buyers</a:t>
            </a:r>
            <a:endParaRPr lang="en-US" sz="1800" b="1" dirty="0"/>
          </a:p>
          <a:p>
            <a:pPr marL="342900" indent="-342900">
              <a:buFont typeface="Arial" panose="020B0604020202020204" pitchFamily="34" charset="0"/>
              <a:buChar char="•"/>
            </a:pPr>
            <a:r>
              <a:rPr lang="en-US" sz="1800" b="1" dirty="0" smtClean="0"/>
              <a:t> Price </a:t>
            </a:r>
            <a:r>
              <a:rPr lang="en-US" sz="1800" b="1" dirty="0"/>
              <a:t>sensitivity</a:t>
            </a:r>
          </a:p>
          <a:p>
            <a:pPr marL="342900" indent="-342900">
              <a:buFont typeface="Arial" panose="020B0604020202020204" pitchFamily="34" charset="0"/>
              <a:buChar char="•"/>
            </a:pPr>
            <a:r>
              <a:rPr lang="en-US" sz="1800" b="1" dirty="0" smtClean="0"/>
              <a:t> Availability </a:t>
            </a:r>
            <a:r>
              <a:rPr lang="en-US" sz="1800" b="1" dirty="0"/>
              <a:t>of substitute</a:t>
            </a:r>
          </a:p>
          <a:p>
            <a:pPr marL="342900" indent="-342900">
              <a:buFont typeface="Arial" panose="020B0604020202020204" pitchFamily="34" charset="0"/>
              <a:buChar char="•"/>
            </a:pPr>
            <a:r>
              <a:rPr lang="en-US" sz="1800" b="1" dirty="0" smtClean="0"/>
              <a:t> Cost </a:t>
            </a:r>
            <a:r>
              <a:rPr lang="en-US" sz="1800" b="1" dirty="0"/>
              <a:t>advantage</a:t>
            </a:r>
          </a:p>
          <a:p>
            <a:pPr marL="342900" indent="-342900">
              <a:buFont typeface="Arial" panose="020B0604020202020204" pitchFamily="34" charset="0"/>
              <a:buChar char="•"/>
            </a:pPr>
            <a:r>
              <a:rPr lang="en-US" sz="1800" b="1" dirty="0">
                <a:solidFill>
                  <a:schemeClr val="accent5">
                    <a:lumMod val="50000"/>
                  </a:schemeClr>
                </a:solidFill>
              </a:rPr>
              <a:t>Cost of </a:t>
            </a:r>
            <a:r>
              <a:rPr lang="en-US" sz="1800" b="1" dirty="0" smtClean="0">
                <a:solidFill>
                  <a:schemeClr val="accent5">
                    <a:lumMod val="50000"/>
                  </a:schemeClr>
                </a:solidFill>
              </a:rPr>
              <a:t>changing</a:t>
            </a:r>
          </a:p>
          <a:p>
            <a:pPr marL="342900" indent="-342900">
              <a:buFont typeface="Arial" panose="020B0604020202020204" pitchFamily="34" charset="0"/>
              <a:buChar char="•"/>
            </a:pPr>
            <a:endParaRPr lang="en-US" sz="1800" b="1" dirty="0">
              <a:solidFill>
                <a:schemeClr val="bg1"/>
              </a:solidFill>
            </a:endParaRPr>
          </a:p>
        </p:txBody>
      </p:sp>
      <p:sp>
        <p:nvSpPr>
          <p:cNvPr id="19" name="TextBox 18"/>
          <p:cNvSpPr txBox="1"/>
          <p:nvPr/>
        </p:nvSpPr>
        <p:spPr>
          <a:xfrm>
            <a:off x="6318273" y="646656"/>
            <a:ext cx="3881967" cy="1938992"/>
          </a:xfrm>
          <a:custGeom>
            <a:avLst/>
            <a:gdLst>
              <a:gd name="connsiteX0" fmla="*/ 0 w 3086371"/>
              <a:gd name="connsiteY0" fmla="*/ 0 h 1631216"/>
              <a:gd name="connsiteX1" fmla="*/ 3086371 w 3086371"/>
              <a:gd name="connsiteY1" fmla="*/ 0 h 1631216"/>
              <a:gd name="connsiteX2" fmla="*/ 3086371 w 3086371"/>
              <a:gd name="connsiteY2" fmla="*/ 1631216 h 1631216"/>
              <a:gd name="connsiteX3" fmla="*/ 0 w 3086371"/>
              <a:gd name="connsiteY3" fmla="*/ 1631216 h 1631216"/>
              <a:gd name="connsiteX4" fmla="*/ 0 w 3086371"/>
              <a:gd name="connsiteY4" fmla="*/ 0 h 1631216"/>
              <a:gd name="connsiteX0" fmla="*/ 0 w 3512399"/>
              <a:gd name="connsiteY0" fmla="*/ 0 h 1849425"/>
              <a:gd name="connsiteX1" fmla="*/ 3512399 w 3512399"/>
              <a:gd name="connsiteY1" fmla="*/ 218209 h 1849425"/>
              <a:gd name="connsiteX2" fmla="*/ 3512399 w 3512399"/>
              <a:gd name="connsiteY2" fmla="*/ 1849425 h 1849425"/>
              <a:gd name="connsiteX3" fmla="*/ 426028 w 3512399"/>
              <a:gd name="connsiteY3" fmla="*/ 1849425 h 1849425"/>
              <a:gd name="connsiteX4" fmla="*/ 0 w 3512399"/>
              <a:gd name="connsiteY4" fmla="*/ 0 h 1849425"/>
              <a:gd name="connsiteX0" fmla="*/ 0 w 3512399"/>
              <a:gd name="connsiteY0" fmla="*/ 0 h 1897469"/>
              <a:gd name="connsiteX1" fmla="*/ 3512399 w 3512399"/>
              <a:gd name="connsiteY1" fmla="*/ 218209 h 1897469"/>
              <a:gd name="connsiteX2" fmla="*/ 3512399 w 3512399"/>
              <a:gd name="connsiteY2" fmla="*/ 1849425 h 1897469"/>
              <a:gd name="connsiteX3" fmla="*/ 216156 w 3512399"/>
              <a:gd name="connsiteY3" fmla="*/ 1897469 h 1897469"/>
              <a:gd name="connsiteX4" fmla="*/ 0 w 3512399"/>
              <a:gd name="connsiteY4" fmla="*/ 0 h 1897469"/>
              <a:gd name="connsiteX0" fmla="*/ 0 w 3424032"/>
              <a:gd name="connsiteY0" fmla="*/ 0 h 1753337"/>
              <a:gd name="connsiteX1" fmla="*/ 3424032 w 3424032"/>
              <a:gd name="connsiteY1" fmla="*/ 74077 h 1753337"/>
              <a:gd name="connsiteX2" fmla="*/ 3424032 w 3424032"/>
              <a:gd name="connsiteY2" fmla="*/ 1705293 h 1753337"/>
              <a:gd name="connsiteX3" fmla="*/ 127789 w 3424032"/>
              <a:gd name="connsiteY3" fmla="*/ 1753337 h 1753337"/>
              <a:gd name="connsiteX4" fmla="*/ 0 w 3424032"/>
              <a:gd name="connsiteY4" fmla="*/ 0 h 1753337"/>
              <a:gd name="connsiteX0" fmla="*/ 0 w 3424032"/>
              <a:gd name="connsiteY0" fmla="*/ 14003 h 1767340"/>
              <a:gd name="connsiteX1" fmla="*/ 3412986 w 3424032"/>
              <a:gd name="connsiteY1" fmla="*/ 0 h 1767340"/>
              <a:gd name="connsiteX2" fmla="*/ 3424032 w 3424032"/>
              <a:gd name="connsiteY2" fmla="*/ 1719296 h 1767340"/>
              <a:gd name="connsiteX3" fmla="*/ 127789 w 3424032"/>
              <a:gd name="connsiteY3" fmla="*/ 1767340 h 1767340"/>
              <a:gd name="connsiteX4" fmla="*/ 0 w 3424032"/>
              <a:gd name="connsiteY4" fmla="*/ 14003 h 1767340"/>
              <a:gd name="connsiteX0" fmla="*/ 0 w 3424032"/>
              <a:gd name="connsiteY0" fmla="*/ 70054 h 1823391"/>
              <a:gd name="connsiteX1" fmla="*/ 3401939 w 3424032"/>
              <a:gd name="connsiteY1" fmla="*/ 0 h 1823391"/>
              <a:gd name="connsiteX2" fmla="*/ 3424032 w 3424032"/>
              <a:gd name="connsiteY2" fmla="*/ 1775347 h 1823391"/>
              <a:gd name="connsiteX3" fmla="*/ 127789 w 3424032"/>
              <a:gd name="connsiteY3" fmla="*/ 1823391 h 1823391"/>
              <a:gd name="connsiteX4" fmla="*/ 0 w 3424032"/>
              <a:gd name="connsiteY4" fmla="*/ 70054 h 1823391"/>
              <a:gd name="connsiteX0" fmla="*/ 0 w 3335664"/>
              <a:gd name="connsiteY0" fmla="*/ 54040 h 1823391"/>
              <a:gd name="connsiteX1" fmla="*/ 3313571 w 3335664"/>
              <a:gd name="connsiteY1" fmla="*/ 0 h 1823391"/>
              <a:gd name="connsiteX2" fmla="*/ 3335664 w 3335664"/>
              <a:gd name="connsiteY2" fmla="*/ 1775347 h 1823391"/>
              <a:gd name="connsiteX3" fmla="*/ 39421 w 3335664"/>
              <a:gd name="connsiteY3" fmla="*/ 1823391 h 1823391"/>
              <a:gd name="connsiteX4" fmla="*/ 0 w 3335664"/>
              <a:gd name="connsiteY4" fmla="*/ 54040 h 1823391"/>
              <a:gd name="connsiteX0" fmla="*/ 1072374 w 4408038"/>
              <a:gd name="connsiteY0" fmla="*/ 54040 h 1823391"/>
              <a:gd name="connsiteX1" fmla="*/ 4385945 w 4408038"/>
              <a:gd name="connsiteY1" fmla="*/ 0 h 1823391"/>
              <a:gd name="connsiteX2" fmla="*/ 4408038 w 4408038"/>
              <a:gd name="connsiteY2" fmla="*/ 1775347 h 1823391"/>
              <a:gd name="connsiteX3" fmla="*/ 1111795 w 4408038"/>
              <a:gd name="connsiteY3" fmla="*/ 1823391 h 1823391"/>
              <a:gd name="connsiteX4" fmla="*/ 0 w 4408038"/>
              <a:gd name="connsiteY4" fmla="*/ 1395130 h 1823391"/>
              <a:gd name="connsiteX5" fmla="*/ 1072374 w 4408038"/>
              <a:gd name="connsiteY5" fmla="*/ 54040 h 1823391"/>
              <a:gd name="connsiteX0" fmla="*/ 1072374 w 4408038"/>
              <a:gd name="connsiteY0" fmla="*/ 54040 h 1823391"/>
              <a:gd name="connsiteX1" fmla="*/ 4385945 w 4408038"/>
              <a:gd name="connsiteY1" fmla="*/ 0 h 1823391"/>
              <a:gd name="connsiteX2" fmla="*/ 4408038 w 4408038"/>
              <a:gd name="connsiteY2" fmla="*/ 1775347 h 1823391"/>
              <a:gd name="connsiteX3" fmla="*/ 1111795 w 4408038"/>
              <a:gd name="connsiteY3" fmla="*/ 1823391 h 1823391"/>
              <a:gd name="connsiteX4" fmla="*/ 0 w 4408038"/>
              <a:gd name="connsiteY4" fmla="*/ 1395130 h 1823391"/>
              <a:gd name="connsiteX5" fmla="*/ 1072374 w 4408038"/>
              <a:gd name="connsiteY5" fmla="*/ 54040 h 182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08038" h="1823391">
                <a:moveTo>
                  <a:pt x="1072374" y="54040"/>
                </a:moveTo>
                <a:lnTo>
                  <a:pt x="4385945" y="0"/>
                </a:lnTo>
                <a:lnTo>
                  <a:pt x="4408038" y="1775347"/>
                </a:lnTo>
                <a:lnTo>
                  <a:pt x="1111795" y="1823391"/>
                </a:lnTo>
                <a:cubicBezTo>
                  <a:pt x="1109394" y="1517822"/>
                  <a:pt x="698293" y="1044100"/>
                  <a:pt x="0" y="1395130"/>
                </a:cubicBezTo>
                <a:lnTo>
                  <a:pt x="1072374" y="54040"/>
                </a:lnTo>
                <a:close/>
              </a:path>
            </a:pathLst>
          </a:custGeom>
          <a:noFill/>
          <a:ln w="25400">
            <a:solidFill>
              <a:schemeClr val="accent1"/>
            </a:solidFill>
          </a:ln>
        </p:spPr>
        <p:txBody>
          <a:bodyPr wrap="square" rtlCol="0">
            <a:spAutoFit/>
          </a:bodyPr>
          <a:lstStyle/>
          <a:p>
            <a:pPr lvl="0"/>
            <a:r>
              <a:rPr lang="en-US" sz="2000" b="1" dirty="0" smtClean="0"/>
              <a:t>	Competitive </a:t>
            </a:r>
            <a:r>
              <a:rPr lang="en-US" sz="2000" b="1" dirty="0"/>
              <a:t>rivalry</a:t>
            </a:r>
          </a:p>
          <a:p>
            <a:pPr marL="800100" lvl="1" indent="-342900">
              <a:buFont typeface="Arial" panose="020B0604020202020204" pitchFamily="34" charset="0"/>
              <a:buChar char="•"/>
            </a:pPr>
            <a:r>
              <a:rPr lang="en-US" sz="2000" b="1" dirty="0" smtClean="0"/>
              <a:t> Market </a:t>
            </a:r>
            <a:r>
              <a:rPr lang="en-US" sz="2000" b="1" dirty="0"/>
              <a:t>structure</a:t>
            </a:r>
          </a:p>
          <a:p>
            <a:pPr marL="800100" lvl="1" indent="-342900">
              <a:buFont typeface="Arial" panose="020B0604020202020204" pitchFamily="34" charset="0"/>
              <a:buChar char="•"/>
            </a:pPr>
            <a:r>
              <a:rPr lang="en-US" sz="2000" b="1" dirty="0" smtClean="0"/>
              <a:t> Quality </a:t>
            </a:r>
            <a:r>
              <a:rPr lang="en-US" sz="2000" b="1" dirty="0"/>
              <a:t>difference</a:t>
            </a:r>
          </a:p>
          <a:p>
            <a:pPr marL="800100" lvl="1" indent="-342900">
              <a:buFont typeface="Arial" panose="020B0604020202020204" pitchFamily="34" charset="0"/>
              <a:buChar char="•"/>
            </a:pPr>
            <a:r>
              <a:rPr lang="en-US" sz="2000" b="1" dirty="0" smtClean="0"/>
              <a:t> Switching </a:t>
            </a:r>
            <a:r>
              <a:rPr lang="en-US" sz="2000" b="1" dirty="0"/>
              <a:t>costs</a:t>
            </a:r>
          </a:p>
          <a:p>
            <a:pPr marL="800100" lvl="1" indent="-342900">
              <a:buFont typeface="Arial" panose="020B0604020202020204" pitchFamily="34" charset="0"/>
              <a:buChar char="•"/>
            </a:pPr>
            <a:r>
              <a:rPr lang="en-US" sz="2000" b="1" dirty="0" smtClean="0"/>
              <a:t> Customer loyalty</a:t>
            </a:r>
          </a:p>
          <a:p>
            <a:pPr marL="800100" lvl="1" indent="-342900">
              <a:buFont typeface="Arial" panose="020B0604020202020204" pitchFamily="34" charset="0"/>
              <a:buChar char="•"/>
            </a:pPr>
            <a:endParaRPr lang="en-US" sz="2000" b="1" dirty="0"/>
          </a:p>
        </p:txBody>
      </p:sp>
      <p:sp>
        <p:nvSpPr>
          <p:cNvPr id="21" name="TextBox 20"/>
          <p:cNvSpPr txBox="1"/>
          <p:nvPr/>
        </p:nvSpPr>
        <p:spPr>
          <a:xfrm>
            <a:off x="8543905" y="3267266"/>
            <a:ext cx="2915235" cy="1015663"/>
          </a:xfrm>
          <a:prstGeom prst="rect">
            <a:avLst/>
          </a:prstGeom>
          <a:solidFill>
            <a:srgbClr val="4674C6"/>
          </a:solidFill>
          <a:ln>
            <a:noFill/>
          </a:ln>
        </p:spPr>
        <p:txBody>
          <a:bodyPr wrap="square" rtlCol="0">
            <a:spAutoFit/>
          </a:bodyPr>
          <a:lstStyle>
            <a:defPPr>
              <a:defRPr lang="en-US"/>
            </a:defPPr>
            <a:lvl1pPr lvl="0">
              <a:defRPr sz="2000" b="1"/>
            </a:lvl1pPr>
          </a:lstStyle>
          <a:p>
            <a:r>
              <a:rPr lang="en-US" dirty="0">
                <a:solidFill>
                  <a:schemeClr val="bg1"/>
                </a:solidFill>
              </a:rPr>
              <a:t>Threat of substitute</a:t>
            </a:r>
          </a:p>
          <a:p>
            <a:pPr marL="342900" indent="-342900">
              <a:buFont typeface="Arial" panose="020B0604020202020204" pitchFamily="34" charset="0"/>
              <a:buChar char="•"/>
            </a:pPr>
            <a:r>
              <a:rPr lang="en-US" dirty="0">
                <a:solidFill>
                  <a:schemeClr val="bg1"/>
                </a:solidFill>
              </a:rPr>
              <a:t>Substitute quality </a:t>
            </a:r>
          </a:p>
          <a:p>
            <a:pPr marL="342900" indent="-342900">
              <a:buFont typeface="Arial" panose="020B0604020202020204" pitchFamily="34" charset="0"/>
              <a:buChar char="•"/>
            </a:pPr>
            <a:r>
              <a:rPr lang="en-US" dirty="0">
                <a:solidFill>
                  <a:schemeClr val="bg1"/>
                </a:solidFill>
              </a:rPr>
              <a:t>Cost of change</a:t>
            </a:r>
            <a:endParaRPr lang="en-IN" dirty="0">
              <a:solidFill>
                <a:schemeClr val="bg1"/>
              </a:solidFill>
            </a:endParaRPr>
          </a:p>
        </p:txBody>
      </p:sp>
      <p:sp>
        <p:nvSpPr>
          <p:cNvPr id="18" name="TextBox 17"/>
          <p:cNvSpPr txBox="1"/>
          <p:nvPr/>
        </p:nvSpPr>
        <p:spPr>
          <a:xfrm>
            <a:off x="22165" y="378448"/>
            <a:ext cx="4260540" cy="1631216"/>
          </a:xfrm>
          <a:custGeom>
            <a:avLst/>
            <a:gdLst>
              <a:gd name="connsiteX0" fmla="*/ 0 w 3333940"/>
              <a:gd name="connsiteY0" fmla="*/ 0 h 1938992"/>
              <a:gd name="connsiteX1" fmla="*/ 3333940 w 3333940"/>
              <a:gd name="connsiteY1" fmla="*/ 0 h 1938992"/>
              <a:gd name="connsiteX2" fmla="*/ 3333940 w 3333940"/>
              <a:gd name="connsiteY2" fmla="*/ 1938992 h 1938992"/>
              <a:gd name="connsiteX3" fmla="*/ 0 w 3333940"/>
              <a:gd name="connsiteY3" fmla="*/ 1938992 h 1938992"/>
              <a:gd name="connsiteX4" fmla="*/ 0 w 3333940"/>
              <a:gd name="connsiteY4" fmla="*/ 0 h 1938992"/>
              <a:gd name="connsiteX0" fmla="*/ 0 w 3333940"/>
              <a:gd name="connsiteY0" fmla="*/ 383882 h 2322874"/>
              <a:gd name="connsiteX1" fmla="*/ 1326319 w 3333940"/>
              <a:gd name="connsiteY1" fmla="*/ 0 h 2322874"/>
              <a:gd name="connsiteX2" fmla="*/ 3333940 w 3333940"/>
              <a:gd name="connsiteY2" fmla="*/ 383882 h 2322874"/>
              <a:gd name="connsiteX3" fmla="*/ 3333940 w 3333940"/>
              <a:gd name="connsiteY3" fmla="*/ 2322874 h 2322874"/>
              <a:gd name="connsiteX4" fmla="*/ 0 w 3333940"/>
              <a:gd name="connsiteY4" fmla="*/ 2322874 h 2322874"/>
              <a:gd name="connsiteX5" fmla="*/ 0 w 3333940"/>
              <a:gd name="connsiteY5" fmla="*/ 383882 h 2322874"/>
              <a:gd name="connsiteX0" fmla="*/ 0 w 3333940"/>
              <a:gd name="connsiteY0" fmla="*/ 383882 h 2322874"/>
              <a:gd name="connsiteX1" fmla="*/ 1326319 w 3333940"/>
              <a:gd name="connsiteY1" fmla="*/ 0 h 2322874"/>
              <a:gd name="connsiteX2" fmla="*/ 3333940 w 3333940"/>
              <a:gd name="connsiteY2" fmla="*/ 383882 h 2322874"/>
              <a:gd name="connsiteX3" fmla="*/ 3333940 w 3333940"/>
              <a:gd name="connsiteY3" fmla="*/ 2322874 h 2322874"/>
              <a:gd name="connsiteX4" fmla="*/ 0 w 3333940"/>
              <a:gd name="connsiteY4" fmla="*/ 2322874 h 2322874"/>
              <a:gd name="connsiteX5" fmla="*/ 0 w 3333940"/>
              <a:gd name="connsiteY5" fmla="*/ 383882 h 2322874"/>
              <a:gd name="connsiteX0" fmla="*/ 0 w 3333940"/>
              <a:gd name="connsiteY0" fmla="*/ 383882 h 2322874"/>
              <a:gd name="connsiteX1" fmla="*/ 1326319 w 3333940"/>
              <a:gd name="connsiteY1" fmla="*/ 0 h 2322874"/>
              <a:gd name="connsiteX2" fmla="*/ 3333940 w 3333940"/>
              <a:gd name="connsiteY2" fmla="*/ 383882 h 2322874"/>
              <a:gd name="connsiteX3" fmla="*/ 3333940 w 3333940"/>
              <a:gd name="connsiteY3" fmla="*/ 2322874 h 2322874"/>
              <a:gd name="connsiteX4" fmla="*/ 0 w 3333940"/>
              <a:gd name="connsiteY4" fmla="*/ 2322874 h 2322874"/>
              <a:gd name="connsiteX5" fmla="*/ 0 w 3333940"/>
              <a:gd name="connsiteY5" fmla="*/ 383882 h 2322874"/>
              <a:gd name="connsiteX0" fmla="*/ 0 w 3333940"/>
              <a:gd name="connsiteY0" fmla="*/ 383882 h 2322874"/>
              <a:gd name="connsiteX1" fmla="*/ 1326319 w 3333940"/>
              <a:gd name="connsiteY1" fmla="*/ 0 h 2322874"/>
              <a:gd name="connsiteX2" fmla="*/ 3333940 w 3333940"/>
              <a:gd name="connsiteY2" fmla="*/ 383882 h 2322874"/>
              <a:gd name="connsiteX3" fmla="*/ 3333940 w 3333940"/>
              <a:gd name="connsiteY3" fmla="*/ 2322874 h 2322874"/>
              <a:gd name="connsiteX4" fmla="*/ 0 w 3333940"/>
              <a:gd name="connsiteY4" fmla="*/ 2322874 h 2322874"/>
              <a:gd name="connsiteX5" fmla="*/ 0 w 3333940"/>
              <a:gd name="connsiteY5" fmla="*/ 383882 h 2322874"/>
              <a:gd name="connsiteX0" fmla="*/ 0 w 3333940"/>
              <a:gd name="connsiteY0" fmla="*/ 645139 h 2584131"/>
              <a:gd name="connsiteX1" fmla="*/ 1339381 w 3333940"/>
              <a:gd name="connsiteY1" fmla="*/ 0 h 2584131"/>
              <a:gd name="connsiteX2" fmla="*/ 3333940 w 3333940"/>
              <a:gd name="connsiteY2" fmla="*/ 645139 h 2584131"/>
              <a:gd name="connsiteX3" fmla="*/ 3333940 w 3333940"/>
              <a:gd name="connsiteY3" fmla="*/ 2584131 h 2584131"/>
              <a:gd name="connsiteX4" fmla="*/ 0 w 3333940"/>
              <a:gd name="connsiteY4" fmla="*/ 2584131 h 2584131"/>
              <a:gd name="connsiteX5" fmla="*/ 0 w 3333940"/>
              <a:gd name="connsiteY5" fmla="*/ 645139 h 2584131"/>
              <a:gd name="connsiteX0" fmla="*/ 0 w 3333940"/>
              <a:gd name="connsiteY0" fmla="*/ 645139 h 2584131"/>
              <a:gd name="connsiteX1" fmla="*/ 1339381 w 3333940"/>
              <a:gd name="connsiteY1" fmla="*/ 0 h 2584131"/>
              <a:gd name="connsiteX2" fmla="*/ 3333940 w 3333940"/>
              <a:gd name="connsiteY2" fmla="*/ 645139 h 2584131"/>
              <a:gd name="connsiteX3" fmla="*/ 3333940 w 3333940"/>
              <a:gd name="connsiteY3" fmla="*/ 2584131 h 2584131"/>
              <a:gd name="connsiteX4" fmla="*/ 0 w 3333940"/>
              <a:gd name="connsiteY4" fmla="*/ 2584131 h 2584131"/>
              <a:gd name="connsiteX5" fmla="*/ 0 w 3333940"/>
              <a:gd name="connsiteY5" fmla="*/ 645139 h 2584131"/>
              <a:gd name="connsiteX0" fmla="*/ 0 w 3333940"/>
              <a:gd name="connsiteY0" fmla="*/ 645139 h 2584131"/>
              <a:gd name="connsiteX1" fmla="*/ 1339381 w 3333940"/>
              <a:gd name="connsiteY1" fmla="*/ 0 h 2584131"/>
              <a:gd name="connsiteX2" fmla="*/ 3333940 w 3333940"/>
              <a:gd name="connsiteY2" fmla="*/ 645139 h 2584131"/>
              <a:gd name="connsiteX3" fmla="*/ 3333940 w 3333940"/>
              <a:gd name="connsiteY3" fmla="*/ 2584131 h 2584131"/>
              <a:gd name="connsiteX4" fmla="*/ 0 w 3333940"/>
              <a:gd name="connsiteY4" fmla="*/ 2584131 h 2584131"/>
              <a:gd name="connsiteX5" fmla="*/ 0 w 3333940"/>
              <a:gd name="connsiteY5" fmla="*/ 645139 h 2584131"/>
              <a:gd name="connsiteX0" fmla="*/ 0 w 3333940"/>
              <a:gd name="connsiteY0" fmla="*/ 133443 h 2072435"/>
              <a:gd name="connsiteX1" fmla="*/ 1298480 w 3333940"/>
              <a:gd name="connsiteY1" fmla="*/ 0 h 2072435"/>
              <a:gd name="connsiteX2" fmla="*/ 3333940 w 3333940"/>
              <a:gd name="connsiteY2" fmla="*/ 133443 h 2072435"/>
              <a:gd name="connsiteX3" fmla="*/ 3333940 w 3333940"/>
              <a:gd name="connsiteY3" fmla="*/ 2072435 h 2072435"/>
              <a:gd name="connsiteX4" fmla="*/ 0 w 3333940"/>
              <a:gd name="connsiteY4" fmla="*/ 2072435 h 2072435"/>
              <a:gd name="connsiteX5" fmla="*/ 0 w 3333940"/>
              <a:gd name="connsiteY5" fmla="*/ 133443 h 2072435"/>
              <a:gd name="connsiteX0" fmla="*/ 0 w 3333940"/>
              <a:gd name="connsiteY0" fmla="*/ 133443 h 2072435"/>
              <a:gd name="connsiteX1" fmla="*/ 1298480 w 3333940"/>
              <a:gd name="connsiteY1" fmla="*/ 0 h 2072435"/>
              <a:gd name="connsiteX2" fmla="*/ 3333940 w 3333940"/>
              <a:gd name="connsiteY2" fmla="*/ 133443 h 2072435"/>
              <a:gd name="connsiteX3" fmla="*/ 3333940 w 3333940"/>
              <a:gd name="connsiteY3" fmla="*/ 2072435 h 2072435"/>
              <a:gd name="connsiteX4" fmla="*/ 0 w 3333940"/>
              <a:gd name="connsiteY4" fmla="*/ 2072435 h 2072435"/>
              <a:gd name="connsiteX5" fmla="*/ 0 w 3333940"/>
              <a:gd name="connsiteY5" fmla="*/ 133443 h 2072435"/>
              <a:gd name="connsiteX0" fmla="*/ 0 w 3333940"/>
              <a:gd name="connsiteY0" fmla="*/ 133443 h 2072435"/>
              <a:gd name="connsiteX1" fmla="*/ 1298480 w 3333940"/>
              <a:gd name="connsiteY1" fmla="*/ 0 h 2072435"/>
              <a:gd name="connsiteX2" fmla="*/ 3333940 w 3333940"/>
              <a:gd name="connsiteY2" fmla="*/ 133443 h 2072435"/>
              <a:gd name="connsiteX3" fmla="*/ 3333940 w 3333940"/>
              <a:gd name="connsiteY3" fmla="*/ 2072435 h 2072435"/>
              <a:gd name="connsiteX4" fmla="*/ 0 w 3333940"/>
              <a:gd name="connsiteY4" fmla="*/ 2072435 h 2072435"/>
              <a:gd name="connsiteX5" fmla="*/ 0 w 3333940"/>
              <a:gd name="connsiteY5" fmla="*/ 133443 h 2072435"/>
              <a:gd name="connsiteX0" fmla="*/ 0 w 3333940"/>
              <a:gd name="connsiteY0" fmla="*/ 46095 h 1985087"/>
              <a:gd name="connsiteX1" fmla="*/ 1282120 w 3333940"/>
              <a:gd name="connsiteY1" fmla="*/ 40576 h 1985087"/>
              <a:gd name="connsiteX2" fmla="*/ 3333940 w 3333940"/>
              <a:gd name="connsiteY2" fmla="*/ 46095 h 1985087"/>
              <a:gd name="connsiteX3" fmla="*/ 3333940 w 3333940"/>
              <a:gd name="connsiteY3" fmla="*/ 1985087 h 1985087"/>
              <a:gd name="connsiteX4" fmla="*/ 0 w 3333940"/>
              <a:gd name="connsiteY4" fmla="*/ 1985087 h 1985087"/>
              <a:gd name="connsiteX5" fmla="*/ 0 w 3333940"/>
              <a:gd name="connsiteY5" fmla="*/ 46095 h 1985087"/>
              <a:gd name="connsiteX0" fmla="*/ 0 w 3333940"/>
              <a:gd name="connsiteY0" fmla="*/ 54416 h 1993408"/>
              <a:gd name="connsiteX1" fmla="*/ 1273940 w 3333940"/>
              <a:gd name="connsiteY1" fmla="*/ 9535 h 1993408"/>
              <a:gd name="connsiteX2" fmla="*/ 3333940 w 3333940"/>
              <a:gd name="connsiteY2" fmla="*/ 54416 h 1993408"/>
              <a:gd name="connsiteX3" fmla="*/ 3333940 w 3333940"/>
              <a:gd name="connsiteY3" fmla="*/ 1993408 h 1993408"/>
              <a:gd name="connsiteX4" fmla="*/ 0 w 3333940"/>
              <a:gd name="connsiteY4" fmla="*/ 1993408 h 1993408"/>
              <a:gd name="connsiteX5" fmla="*/ 0 w 3333940"/>
              <a:gd name="connsiteY5" fmla="*/ 54416 h 1993408"/>
              <a:gd name="connsiteX0" fmla="*/ 0 w 3333940"/>
              <a:gd name="connsiteY0" fmla="*/ 44881 h 1983873"/>
              <a:gd name="connsiteX1" fmla="*/ 1273940 w 3333940"/>
              <a:gd name="connsiteY1" fmla="*/ 0 h 1983873"/>
              <a:gd name="connsiteX2" fmla="*/ 3333940 w 3333940"/>
              <a:gd name="connsiteY2" fmla="*/ 44881 h 1983873"/>
              <a:gd name="connsiteX3" fmla="*/ 3333940 w 3333940"/>
              <a:gd name="connsiteY3" fmla="*/ 1983873 h 1983873"/>
              <a:gd name="connsiteX4" fmla="*/ 0 w 3333940"/>
              <a:gd name="connsiteY4" fmla="*/ 1983873 h 1983873"/>
              <a:gd name="connsiteX5" fmla="*/ 0 w 3333940"/>
              <a:gd name="connsiteY5" fmla="*/ 44881 h 1983873"/>
              <a:gd name="connsiteX0" fmla="*/ 0 w 3333940"/>
              <a:gd name="connsiteY0" fmla="*/ 15360 h 1954352"/>
              <a:gd name="connsiteX1" fmla="*/ 1282120 w 3333940"/>
              <a:gd name="connsiteY1" fmla="*/ 0 h 1954352"/>
              <a:gd name="connsiteX2" fmla="*/ 3333940 w 3333940"/>
              <a:gd name="connsiteY2" fmla="*/ 15360 h 1954352"/>
              <a:gd name="connsiteX3" fmla="*/ 3333940 w 3333940"/>
              <a:gd name="connsiteY3" fmla="*/ 1954352 h 1954352"/>
              <a:gd name="connsiteX4" fmla="*/ 0 w 3333940"/>
              <a:gd name="connsiteY4" fmla="*/ 1954352 h 1954352"/>
              <a:gd name="connsiteX5" fmla="*/ 0 w 3333940"/>
              <a:gd name="connsiteY5" fmla="*/ 15360 h 1954352"/>
              <a:gd name="connsiteX0" fmla="*/ 0 w 3333940"/>
              <a:gd name="connsiteY0" fmla="*/ 15360 h 1954352"/>
              <a:gd name="connsiteX1" fmla="*/ 1282120 w 3333940"/>
              <a:gd name="connsiteY1" fmla="*/ 0 h 1954352"/>
              <a:gd name="connsiteX2" fmla="*/ 3333940 w 3333940"/>
              <a:gd name="connsiteY2" fmla="*/ 15360 h 1954352"/>
              <a:gd name="connsiteX3" fmla="*/ 3333940 w 3333940"/>
              <a:gd name="connsiteY3" fmla="*/ 1954352 h 1954352"/>
              <a:gd name="connsiteX4" fmla="*/ 0 w 3333940"/>
              <a:gd name="connsiteY4" fmla="*/ 1954352 h 1954352"/>
              <a:gd name="connsiteX5" fmla="*/ 0 w 3333940"/>
              <a:gd name="connsiteY5" fmla="*/ 15360 h 1954352"/>
              <a:gd name="connsiteX0" fmla="*/ 0 w 3333940"/>
              <a:gd name="connsiteY0" fmla="*/ 15360 h 1954352"/>
              <a:gd name="connsiteX1" fmla="*/ 1282120 w 3333940"/>
              <a:gd name="connsiteY1" fmla="*/ 0 h 1954352"/>
              <a:gd name="connsiteX2" fmla="*/ 3333940 w 3333940"/>
              <a:gd name="connsiteY2" fmla="*/ 15360 h 1954352"/>
              <a:gd name="connsiteX3" fmla="*/ 3333940 w 3333940"/>
              <a:gd name="connsiteY3" fmla="*/ 1954352 h 1954352"/>
              <a:gd name="connsiteX4" fmla="*/ 0 w 3333940"/>
              <a:gd name="connsiteY4" fmla="*/ 1954352 h 1954352"/>
              <a:gd name="connsiteX5" fmla="*/ 0 w 3333940"/>
              <a:gd name="connsiteY5" fmla="*/ 15360 h 1954352"/>
              <a:gd name="connsiteX0" fmla="*/ 0 w 3333940"/>
              <a:gd name="connsiteY0" fmla="*/ 0 h 1938992"/>
              <a:gd name="connsiteX1" fmla="*/ 1282120 w 3333940"/>
              <a:gd name="connsiteY1" fmla="*/ 24002 h 1938992"/>
              <a:gd name="connsiteX2" fmla="*/ 3333940 w 3333940"/>
              <a:gd name="connsiteY2" fmla="*/ 0 h 1938992"/>
              <a:gd name="connsiteX3" fmla="*/ 3333940 w 3333940"/>
              <a:gd name="connsiteY3" fmla="*/ 1938992 h 1938992"/>
              <a:gd name="connsiteX4" fmla="*/ 0 w 3333940"/>
              <a:gd name="connsiteY4" fmla="*/ 1938992 h 1938992"/>
              <a:gd name="connsiteX5" fmla="*/ 0 w 3333940"/>
              <a:gd name="connsiteY5" fmla="*/ 0 h 1938992"/>
              <a:gd name="connsiteX0" fmla="*/ 0 w 3582808"/>
              <a:gd name="connsiteY0" fmla="*/ 0 h 1938992"/>
              <a:gd name="connsiteX1" fmla="*/ 1282120 w 3582808"/>
              <a:gd name="connsiteY1" fmla="*/ 24002 h 1938992"/>
              <a:gd name="connsiteX2" fmla="*/ 3333940 w 3582808"/>
              <a:gd name="connsiteY2" fmla="*/ 0 h 1938992"/>
              <a:gd name="connsiteX3" fmla="*/ 3582801 w 3582808"/>
              <a:gd name="connsiteY3" fmla="*/ 390937 h 1938992"/>
              <a:gd name="connsiteX4" fmla="*/ 3333940 w 3582808"/>
              <a:gd name="connsiteY4" fmla="*/ 1938992 h 1938992"/>
              <a:gd name="connsiteX5" fmla="*/ 0 w 3582808"/>
              <a:gd name="connsiteY5" fmla="*/ 1938992 h 1938992"/>
              <a:gd name="connsiteX6" fmla="*/ 0 w 3582808"/>
              <a:gd name="connsiteY6" fmla="*/ 0 h 1938992"/>
              <a:gd name="connsiteX0" fmla="*/ 0 w 3582808"/>
              <a:gd name="connsiteY0" fmla="*/ 0 h 1938992"/>
              <a:gd name="connsiteX1" fmla="*/ 1282120 w 3582808"/>
              <a:gd name="connsiteY1" fmla="*/ 24002 h 1938992"/>
              <a:gd name="connsiteX2" fmla="*/ 3333940 w 3582808"/>
              <a:gd name="connsiteY2" fmla="*/ 0 h 1938992"/>
              <a:gd name="connsiteX3" fmla="*/ 3582801 w 3582808"/>
              <a:gd name="connsiteY3" fmla="*/ 390937 h 1938992"/>
              <a:gd name="connsiteX4" fmla="*/ 3333940 w 3582808"/>
              <a:gd name="connsiteY4" fmla="*/ 1938992 h 1938992"/>
              <a:gd name="connsiteX5" fmla="*/ 0 w 3582808"/>
              <a:gd name="connsiteY5" fmla="*/ 1938992 h 1938992"/>
              <a:gd name="connsiteX6" fmla="*/ 0 w 3582808"/>
              <a:gd name="connsiteY6" fmla="*/ 0 h 1938992"/>
              <a:gd name="connsiteX0" fmla="*/ 0 w 3582801"/>
              <a:gd name="connsiteY0" fmla="*/ 0 h 1938992"/>
              <a:gd name="connsiteX1" fmla="*/ 1282120 w 3582801"/>
              <a:gd name="connsiteY1" fmla="*/ 24002 h 1938992"/>
              <a:gd name="connsiteX2" fmla="*/ 3333940 w 3582801"/>
              <a:gd name="connsiteY2" fmla="*/ 0 h 1938992"/>
              <a:gd name="connsiteX3" fmla="*/ 3582801 w 3582801"/>
              <a:gd name="connsiteY3" fmla="*/ 390937 h 1938992"/>
              <a:gd name="connsiteX4" fmla="*/ 3333940 w 3582801"/>
              <a:gd name="connsiteY4" fmla="*/ 1938992 h 1938992"/>
              <a:gd name="connsiteX5" fmla="*/ 0 w 3582801"/>
              <a:gd name="connsiteY5" fmla="*/ 1938992 h 1938992"/>
              <a:gd name="connsiteX6" fmla="*/ 0 w 3582801"/>
              <a:gd name="connsiteY6" fmla="*/ 0 h 193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2801" h="1938992">
                <a:moveTo>
                  <a:pt x="0" y="0"/>
                </a:moveTo>
                <a:lnTo>
                  <a:pt x="1282120" y="24002"/>
                </a:lnTo>
                <a:cubicBezTo>
                  <a:pt x="1898384" y="38252"/>
                  <a:pt x="2656553" y="19644"/>
                  <a:pt x="3333940" y="0"/>
                </a:cubicBezTo>
                <a:cubicBezTo>
                  <a:pt x="3332365" y="159833"/>
                  <a:pt x="3338969" y="231104"/>
                  <a:pt x="3582801" y="390937"/>
                </a:cubicBezTo>
                <a:cubicBezTo>
                  <a:pt x="3139916" y="375577"/>
                  <a:pt x="3416894" y="1422974"/>
                  <a:pt x="3333940" y="1938992"/>
                </a:cubicBezTo>
                <a:lnTo>
                  <a:pt x="0" y="1938992"/>
                </a:lnTo>
                <a:lnTo>
                  <a:pt x="0" y="0"/>
                </a:lnTo>
                <a:close/>
              </a:path>
            </a:pathLst>
          </a:custGeom>
          <a:noFill/>
          <a:ln w="25400">
            <a:solidFill>
              <a:schemeClr val="accent1"/>
            </a:solidFill>
          </a:ln>
        </p:spPr>
        <p:txBody>
          <a:bodyPr wrap="square" rtlCol="0">
            <a:spAutoFit/>
          </a:bodyPr>
          <a:lstStyle/>
          <a:p>
            <a:pPr lvl="0"/>
            <a:r>
              <a:rPr lang="en-US" sz="2000" b="1" dirty="0" smtClean="0"/>
              <a:t>Bargaining </a:t>
            </a:r>
            <a:r>
              <a:rPr lang="en-US" sz="2000" b="1" dirty="0"/>
              <a:t>power of suppliers</a:t>
            </a:r>
          </a:p>
          <a:p>
            <a:pPr marL="342900" indent="-342900">
              <a:buFont typeface="Arial" panose="020B0604020202020204" pitchFamily="34" charset="0"/>
              <a:buChar char="•"/>
            </a:pPr>
            <a:r>
              <a:rPr lang="en-US" sz="2000" b="1" dirty="0" smtClean="0"/>
              <a:t>Price </a:t>
            </a:r>
            <a:r>
              <a:rPr lang="en-US" sz="2000" b="1" dirty="0"/>
              <a:t>sensitivity</a:t>
            </a:r>
          </a:p>
          <a:p>
            <a:pPr marL="342900" indent="-342900">
              <a:buFont typeface="Arial" panose="020B0604020202020204" pitchFamily="34" charset="0"/>
              <a:buChar char="•"/>
            </a:pPr>
            <a:r>
              <a:rPr lang="en-US" sz="2000" b="1" dirty="0"/>
              <a:t>Availability of substitute</a:t>
            </a:r>
          </a:p>
          <a:p>
            <a:pPr marL="342900" indent="-342900">
              <a:buFont typeface="Arial" panose="020B0604020202020204" pitchFamily="34" charset="0"/>
              <a:buChar char="•"/>
            </a:pPr>
            <a:r>
              <a:rPr lang="en-US" sz="2000" b="1" dirty="0"/>
              <a:t>Cost of changing</a:t>
            </a:r>
          </a:p>
          <a:p>
            <a:pPr marL="342900" indent="-342900">
              <a:buFont typeface="Arial" panose="020B0604020202020204" pitchFamily="34" charset="0"/>
              <a:buChar char="•"/>
            </a:pPr>
            <a:r>
              <a:rPr lang="en-US" sz="2000" b="1" dirty="0"/>
              <a:t>Uniqueness of product</a:t>
            </a:r>
          </a:p>
        </p:txBody>
      </p:sp>
      <p:sp>
        <p:nvSpPr>
          <p:cNvPr id="36" name="Freeform 35"/>
          <p:cNvSpPr/>
          <p:nvPr/>
        </p:nvSpPr>
        <p:spPr>
          <a:xfrm rot="891450">
            <a:off x="3713457" y="1831357"/>
            <a:ext cx="3163792" cy="2915435"/>
          </a:xfrm>
          <a:custGeom>
            <a:avLst/>
            <a:gdLst>
              <a:gd name="connsiteX0" fmla="*/ 1187985 w 3163792"/>
              <a:gd name="connsiteY0" fmla="*/ 368728 h 2915435"/>
              <a:gd name="connsiteX1" fmla="*/ 1075953 w 3163792"/>
              <a:gd name="connsiteY1" fmla="*/ 404466 h 2915435"/>
              <a:gd name="connsiteX2" fmla="*/ 1030941 w 3163792"/>
              <a:gd name="connsiteY2" fmla="*/ 423917 h 2915435"/>
              <a:gd name="connsiteX3" fmla="*/ 1020449 w 3163792"/>
              <a:gd name="connsiteY3" fmla="*/ 622357 h 2915435"/>
              <a:gd name="connsiteX4" fmla="*/ 903986 w 3163792"/>
              <a:gd name="connsiteY4" fmla="*/ 486872 h 2915435"/>
              <a:gd name="connsiteX5" fmla="*/ 890059 w 3163792"/>
              <a:gd name="connsiteY5" fmla="*/ 494595 h 2915435"/>
              <a:gd name="connsiteX6" fmla="*/ 638192 w 3163792"/>
              <a:gd name="connsiteY6" fmla="*/ 711099 h 2915435"/>
              <a:gd name="connsiteX7" fmla="*/ 631854 w 3163792"/>
              <a:gd name="connsiteY7" fmla="*/ 703726 h 2915435"/>
              <a:gd name="connsiteX8" fmla="*/ 616535 w 3163792"/>
              <a:gd name="connsiteY8" fmla="*/ 719396 h 2915435"/>
              <a:gd name="connsiteX9" fmla="*/ 366562 w 3163792"/>
              <a:gd name="connsiteY9" fmla="*/ 1752268 h 2915435"/>
              <a:gd name="connsiteX10" fmla="*/ 566266 w 3163792"/>
              <a:gd name="connsiteY10" fmla="*/ 2153005 h 2915435"/>
              <a:gd name="connsiteX11" fmla="*/ 577095 w 3163792"/>
              <a:gd name="connsiteY11" fmla="*/ 2165455 h 2915435"/>
              <a:gd name="connsiteX12" fmla="*/ 745591 w 3163792"/>
              <a:gd name="connsiteY12" fmla="*/ 2092652 h 2915435"/>
              <a:gd name="connsiteX13" fmla="*/ 642608 w 3163792"/>
              <a:gd name="connsiteY13" fmla="*/ 2239888 h 2915435"/>
              <a:gd name="connsiteX14" fmla="*/ 650376 w 3163792"/>
              <a:gd name="connsiteY14" fmla="*/ 2247226 h 2915435"/>
              <a:gd name="connsiteX15" fmla="*/ 824888 w 3163792"/>
              <a:gd name="connsiteY15" fmla="*/ 2369288 h 2915435"/>
              <a:gd name="connsiteX16" fmla="*/ 814358 w 3163792"/>
              <a:gd name="connsiteY16" fmla="*/ 2384344 h 2915435"/>
              <a:gd name="connsiteX17" fmla="*/ 896044 w 3163792"/>
              <a:gd name="connsiteY17" fmla="*/ 2436028 h 2915435"/>
              <a:gd name="connsiteX18" fmla="*/ 1765771 w 3163792"/>
              <a:gd name="connsiteY18" fmla="*/ 2546707 h 2915435"/>
              <a:gd name="connsiteX19" fmla="*/ 2590888 w 3163792"/>
              <a:gd name="connsiteY19" fmla="*/ 1717795 h 2915435"/>
              <a:gd name="connsiteX20" fmla="*/ 2607602 w 3163792"/>
              <a:gd name="connsiteY20" fmla="*/ 1634156 h 2915435"/>
              <a:gd name="connsiteX21" fmla="*/ 2438839 w 3163792"/>
              <a:gd name="connsiteY21" fmla="*/ 1546038 h 2915435"/>
              <a:gd name="connsiteX22" fmla="*/ 2618688 w 3163792"/>
              <a:gd name="connsiteY22" fmla="*/ 1546038 h 2915435"/>
              <a:gd name="connsiteX23" fmla="*/ 2620077 w 3163792"/>
              <a:gd name="connsiteY23" fmla="*/ 1531890 h 2915435"/>
              <a:gd name="connsiteX24" fmla="*/ 2620077 w 3163792"/>
              <a:gd name="connsiteY24" fmla="*/ 1362217 h 2915435"/>
              <a:gd name="connsiteX25" fmla="*/ 2610999 w 3163792"/>
              <a:gd name="connsiteY25" fmla="*/ 1276031 h 2915435"/>
              <a:gd name="connsiteX26" fmla="*/ 2587194 w 3163792"/>
              <a:gd name="connsiteY26" fmla="*/ 1163167 h 2915435"/>
              <a:gd name="connsiteX27" fmla="*/ 1187985 w 3163792"/>
              <a:gd name="connsiteY27" fmla="*/ 368728 h 2915435"/>
              <a:gd name="connsiteX28" fmla="*/ 546199 w 3163792"/>
              <a:gd name="connsiteY28" fmla="*/ 70644 h 2915435"/>
              <a:gd name="connsiteX29" fmla="*/ 931721 w 3163792"/>
              <a:gd name="connsiteY29" fmla="*/ 108507 h 2915435"/>
              <a:gd name="connsiteX30" fmla="*/ 959429 w 3163792"/>
              <a:gd name="connsiteY30" fmla="*/ 96512 h 2915435"/>
              <a:gd name="connsiteX31" fmla="*/ 1103563 w 3163792"/>
              <a:gd name="connsiteY31" fmla="*/ 50499 h 2915435"/>
              <a:gd name="connsiteX32" fmla="*/ 2905423 w 3163792"/>
              <a:gd name="connsiteY32" fmla="*/ 1078746 h 2915435"/>
              <a:gd name="connsiteX33" fmla="*/ 2936216 w 3163792"/>
              <a:gd name="connsiteY33" fmla="*/ 1224582 h 2915435"/>
              <a:gd name="connsiteX34" fmla="*/ 2950229 w 3163792"/>
              <a:gd name="connsiteY34" fmla="*/ 1356774 h 2915435"/>
              <a:gd name="connsiteX35" fmla="*/ 2982554 w 3163792"/>
              <a:gd name="connsiteY35" fmla="*/ 1356774 h 2915435"/>
              <a:gd name="connsiteX36" fmla="*/ 2982554 w 3163792"/>
              <a:gd name="connsiteY36" fmla="*/ 1546038 h 2915435"/>
              <a:gd name="connsiteX37" fmla="*/ 3163792 w 3163792"/>
              <a:gd name="connsiteY37" fmla="*/ 1546038 h 2915435"/>
              <a:gd name="connsiteX38" fmla="*/ 2936835 w 3163792"/>
              <a:gd name="connsiteY38" fmla="*/ 1664541 h 2915435"/>
              <a:gd name="connsiteX39" fmla="*/ 2910949 w 3163792"/>
              <a:gd name="connsiteY39" fmla="*/ 1795249 h 2915435"/>
              <a:gd name="connsiteX40" fmla="*/ 1850192 w 3163792"/>
              <a:gd name="connsiteY40" fmla="*/ 2864937 h 2915435"/>
              <a:gd name="connsiteX41" fmla="*/ 730717 w 3163792"/>
              <a:gd name="connsiteY41" fmla="*/ 2720745 h 2915435"/>
              <a:gd name="connsiteX42" fmla="*/ 625744 w 3163792"/>
              <a:gd name="connsiteY42" fmla="*/ 2654006 h 2915435"/>
              <a:gd name="connsiteX43" fmla="*/ 617132 w 3163792"/>
              <a:gd name="connsiteY43" fmla="*/ 2666318 h 2915435"/>
              <a:gd name="connsiteX44" fmla="*/ 433957 w 3163792"/>
              <a:gd name="connsiteY44" fmla="*/ 2538197 h 2915435"/>
              <a:gd name="connsiteX45" fmla="*/ 330080 w 3163792"/>
              <a:gd name="connsiteY45" fmla="*/ 2686712 h 2915435"/>
              <a:gd name="connsiteX46" fmla="*/ 346566 w 3163792"/>
              <a:gd name="connsiteY46" fmla="*/ 2401571 h 2915435"/>
              <a:gd name="connsiteX47" fmla="*/ 305906 w 3163792"/>
              <a:gd name="connsiteY47" fmla="*/ 2354661 h 2915435"/>
              <a:gd name="connsiteX48" fmla="*/ 48332 w 3163792"/>
              <a:gd name="connsiteY48" fmla="*/ 1836689 h 2915435"/>
              <a:gd name="connsiteX49" fmla="*/ 368606 w 3163792"/>
              <a:gd name="connsiteY49" fmla="*/ 502717 h 2915435"/>
              <a:gd name="connsiteX50" fmla="*/ 416658 w 3163792"/>
              <a:gd name="connsiteY50" fmla="*/ 453381 h 2915435"/>
              <a:gd name="connsiteX51" fmla="*/ 401067 w 3163792"/>
              <a:gd name="connsiteY51" fmla="*/ 435243 h 2915435"/>
              <a:gd name="connsiteX52" fmla="*/ 664761 w 3163792"/>
              <a:gd name="connsiteY52" fmla="*/ 208572 h 2915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163792" h="2915435">
                <a:moveTo>
                  <a:pt x="1187985" y="368728"/>
                </a:moveTo>
                <a:cubicBezTo>
                  <a:pt x="1149659" y="378895"/>
                  <a:pt x="1112292" y="390846"/>
                  <a:pt x="1075953" y="404466"/>
                </a:cubicBezTo>
                <a:lnTo>
                  <a:pt x="1030941" y="423917"/>
                </a:lnTo>
                <a:lnTo>
                  <a:pt x="1020449" y="622357"/>
                </a:lnTo>
                <a:lnTo>
                  <a:pt x="903986" y="486872"/>
                </a:lnTo>
                <a:lnTo>
                  <a:pt x="890059" y="494595"/>
                </a:lnTo>
                <a:lnTo>
                  <a:pt x="638192" y="711099"/>
                </a:lnTo>
                <a:lnTo>
                  <a:pt x="631854" y="703726"/>
                </a:lnTo>
                <a:lnTo>
                  <a:pt x="616535" y="719396"/>
                </a:lnTo>
                <a:cubicBezTo>
                  <a:pt x="373105" y="993446"/>
                  <a:pt x="266841" y="1376373"/>
                  <a:pt x="366562" y="1752268"/>
                </a:cubicBezTo>
                <a:cubicBezTo>
                  <a:pt x="406449" y="1902626"/>
                  <a:pt x="475518" y="2037625"/>
                  <a:pt x="566266" y="2153005"/>
                </a:cubicBezTo>
                <a:lnTo>
                  <a:pt x="577095" y="2165455"/>
                </a:lnTo>
                <a:lnTo>
                  <a:pt x="745591" y="2092652"/>
                </a:lnTo>
                <a:lnTo>
                  <a:pt x="642608" y="2239888"/>
                </a:lnTo>
                <a:lnTo>
                  <a:pt x="650376" y="2247226"/>
                </a:lnTo>
                <a:lnTo>
                  <a:pt x="824888" y="2369288"/>
                </a:lnTo>
                <a:lnTo>
                  <a:pt x="814358" y="2384344"/>
                </a:lnTo>
                <a:lnTo>
                  <a:pt x="896044" y="2436028"/>
                </a:lnTo>
                <a:cubicBezTo>
                  <a:pt x="1149251" y="2579794"/>
                  <a:pt x="1459165" y="2628045"/>
                  <a:pt x="1765771" y="2546707"/>
                </a:cubicBezTo>
                <a:cubicBezTo>
                  <a:pt x="2187353" y="2434868"/>
                  <a:pt x="2492923" y="2107140"/>
                  <a:pt x="2590888" y="1717795"/>
                </a:cubicBezTo>
                <a:lnTo>
                  <a:pt x="2607602" y="1634156"/>
                </a:lnTo>
                <a:lnTo>
                  <a:pt x="2438839" y="1546038"/>
                </a:lnTo>
                <a:lnTo>
                  <a:pt x="2618688" y="1546038"/>
                </a:lnTo>
                <a:lnTo>
                  <a:pt x="2620077" y="1531890"/>
                </a:lnTo>
                <a:lnTo>
                  <a:pt x="2620077" y="1362217"/>
                </a:lnTo>
                <a:lnTo>
                  <a:pt x="2610999" y="1276031"/>
                </a:lnTo>
                <a:cubicBezTo>
                  <a:pt x="2605078" y="1238416"/>
                  <a:pt x="2597166" y="1200757"/>
                  <a:pt x="2587194" y="1163167"/>
                </a:cubicBezTo>
                <a:cubicBezTo>
                  <a:pt x="2427642" y="561734"/>
                  <a:pt x="1801195" y="206052"/>
                  <a:pt x="1187985" y="368728"/>
                </a:cubicBezTo>
                <a:close/>
                <a:moveTo>
                  <a:pt x="546199" y="70644"/>
                </a:moveTo>
                <a:lnTo>
                  <a:pt x="931721" y="108507"/>
                </a:lnTo>
                <a:lnTo>
                  <a:pt x="959429" y="96512"/>
                </a:lnTo>
                <a:cubicBezTo>
                  <a:pt x="1006179" y="78968"/>
                  <a:pt x="1054253" y="63580"/>
                  <a:pt x="1103563" y="50499"/>
                </a:cubicBezTo>
                <a:cubicBezTo>
                  <a:pt x="1892527" y="-158802"/>
                  <a:pt x="2699246" y="301560"/>
                  <a:pt x="2905423" y="1078746"/>
                </a:cubicBezTo>
                <a:cubicBezTo>
                  <a:pt x="2918309" y="1127320"/>
                  <a:pt x="2928544" y="1175982"/>
                  <a:pt x="2936216" y="1224582"/>
                </a:cubicBezTo>
                <a:lnTo>
                  <a:pt x="2950229" y="1356774"/>
                </a:lnTo>
                <a:lnTo>
                  <a:pt x="2982554" y="1356774"/>
                </a:lnTo>
                <a:lnTo>
                  <a:pt x="2982554" y="1546038"/>
                </a:lnTo>
                <a:lnTo>
                  <a:pt x="3163792" y="1546038"/>
                </a:lnTo>
                <a:lnTo>
                  <a:pt x="2936835" y="1664541"/>
                </a:lnTo>
                <a:lnTo>
                  <a:pt x="2910949" y="1795249"/>
                </a:lnTo>
                <a:cubicBezTo>
                  <a:pt x="2785411" y="2298090"/>
                  <a:pt x="2392605" y="2721042"/>
                  <a:pt x="1850192" y="2864937"/>
                </a:cubicBezTo>
                <a:cubicBezTo>
                  <a:pt x="1455710" y="2969586"/>
                  <a:pt x="1056789" y="2906821"/>
                  <a:pt x="730717" y="2720745"/>
                </a:cubicBezTo>
                <a:lnTo>
                  <a:pt x="625744" y="2654006"/>
                </a:lnTo>
                <a:lnTo>
                  <a:pt x="617132" y="2666318"/>
                </a:lnTo>
                <a:lnTo>
                  <a:pt x="433957" y="2538197"/>
                </a:lnTo>
                <a:lnTo>
                  <a:pt x="330080" y="2686712"/>
                </a:lnTo>
                <a:lnTo>
                  <a:pt x="346566" y="2401571"/>
                </a:lnTo>
                <a:lnTo>
                  <a:pt x="305906" y="2354661"/>
                </a:lnTo>
                <a:cubicBezTo>
                  <a:pt x="188955" y="2205481"/>
                  <a:pt x="99877" y="2030986"/>
                  <a:pt x="48332" y="1836689"/>
                </a:cubicBezTo>
                <a:cubicBezTo>
                  <a:pt x="-80527" y="1350948"/>
                  <a:pt x="55698" y="856411"/>
                  <a:pt x="368606" y="502717"/>
                </a:cubicBezTo>
                <a:lnTo>
                  <a:pt x="416658" y="453381"/>
                </a:lnTo>
                <a:lnTo>
                  <a:pt x="401067" y="435243"/>
                </a:lnTo>
                <a:lnTo>
                  <a:pt x="664761" y="208572"/>
                </a:lnTo>
                <a:close/>
              </a:path>
            </a:pathLst>
          </a:custGeom>
          <a:solidFill>
            <a:srgbClr val="68A5DD"/>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Tree>
    <p:extLst>
      <p:ext uri="{BB962C8B-B14F-4D97-AF65-F5344CB8AC3E}">
        <p14:creationId xmlns:p14="http://schemas.microsoft.com/office/powerpoint/2010/main" val="3272777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heel(1)">
                                      <p:cBhvr>
                                        <p:cTn id="7" dur="20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1000"/>
                                        <p:tgtEl>
                                          <p:spTgt spid="23"/>
                                        </p:tgtEl>
                                      </p:cBhvr>
                                    </p:animEffect>
                                    <p:anim calcmode="lin" valueType="num">
                                      <p:cBhvr>
                                        <p:cTn id="20" dur="1000" fill="hold"/>
                                        <p:tgtEl>
                                          <p:spTgt spid="23"/>
                                        </p:tgtEl>
                                        <p:attrNameLst>
                                          <p:attrName>ppt_x</p:attrName>
                                        </p:attrNameLst>
                                      </p:cBhvr>
                                      <p:tavLst>
                                        <p:tav tm="0">
                                          <p:val>
                                            <p:strVal val="#ppt_x"/>
                                          </p:val>
                                        </p:tav>
                                        <p:tav tm="100000">
                                          <p:val>
                                            <p:strVal val="#ppt_x"/>
                                          </p:val>
                                        </p:tav>
                                      </p:tavLst>
                                    </p:anim>
                                    <p:anim calcmode="lin" valueType="num">
                                      <p:cBhvr>
                                        <p:cTn id="21" dur="1000" fill="hold"/>
                                        <p:tgtEl>
                                          <p:spTgt spid="2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1000"/>
                                        <p:tgtEl>
                                          <p:spTgt spid="27"/>
                                        </p:tgtEl>
                                      </p:cBhvr>
                                    </p:animEffect>
                                    <p:anim calcmode="lin" valueType="num">
                                      <p:cBhvr>
                                        <p:cTn id="35" dur="1000" fill="hold"/>
                                        <p:tgtEl>
                                          <p:spTgt spid="27"/>
                                        </p:tgtEl>
                                        <p:attrNameLst>
                                          <p:attrName>ppt_x</p:attrName>
                                        </p:attrNameLst>
                                      </p:cBhvr>
                                      <p:tavLst>
                                        <p:tav tm="0">
                                          <p:val>
                                            <p:strVal val="#ppt_x"/>
                                          </p:val>
                                        </p:tav>
                                        <p:tav tm="100000">
                                          <p:val>
                                            <p:strVal val="#ppt_x"/>
                                          </p:val>
                                        </p:tav>
                                      </p:tavLst>
                                    </p:anim>
                                    <p:anim calcmode="lin" valueType="num">
                                      <p:cBhvr>
                                        <p:cTn id="36" dur="1000" fill="hold"/>
                                        <p:tgtEl>
                                          <p:spTgt spid="27"/>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1000"/>
                                        <p:tgtEl>
                                          <p:spTgt spid="46"/>
                                        </p:tgtEl>
                                      </p:cBhvr>
                                    </p:animEffect>
                                    <p:anim calcmode="lin" valueType="num">
                                      <p:cBhvr>
                                        <p:cTn id="40" dur="1000" fill="hold"/>
                                        <p:tgtEl>
                                          <p:spTgt spid="46"/>
                                        </p:tgtEl>
                                        <p:attrNameLst>
                                          <p:attrName>ppt_x</p:attrName>
                                        </p:attrNameLst>
                                      </p:cBhvr>
                                      <p:tavLst>
                                        <p:tav tm="0">
                                          <p:val>
                                            <p:strVal val="#ppt_x"/>
                                          </p:val>
                                        </p:tav>
                                        <p:tav tm="100000">
                                          <p:val>
                                            <p:strVal val="#ppt_x"/>
                                          </p:val>
                                        </p:tav>
                                      </p:tavLst>
                                    </p:anim>
                                    <p:anim calcmode="lin" valueType="num">
                                      <p:cBhvr>
                                        <p:cTn id="41" dur="1000" fill="hold"/>
                                        <p:tgtEl>
                                          <p:spTgt spid="46"/>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1000"/>
                                        <p:tgtEl>
                                          <p:spTgt spid="45"/>
                                        </p:tgtEl>
                                      </p:cBhvr>
                                    </p:animEffect>
                                    <p:anim calcmode="lin" valueType="num">
                                      <p:cBhvr>
                                        <p:cTn id="45" dur="1000" fill="hold"/>
                                        <p:tgtEl>
                                          <p:spTgt spid="45"/>
                                        </p:tgtEl>
                                        <p:attrNameLst>
                                          <p:attrName>ppt_x</p:attrName>
                                        </p:attrNameLst>
                                      </p:cBhvr>
                                      <p:tavLst>
                                        <p:tav tm="0">
                                          <p:val>
                                            <p:strVal val="#ppt_x"/>
                                          </p:val>
                                        </p:tav>
                                        <p:tav tm="100000">
                                          <p:val>
                                            <p:strVal val="#ppt_x"/>
                                          </p:val>
                                        </p:tav>
                                      </p:tavLst>
                                    </p:anim>
                                    <p:anim calcmode="lin" valueType="num">
                                      <p:cBhvr>
                                        <p:cTn id="4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7"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1000"/>
                                        <p:tgtEl>
                                          <p:spTgt spid="19"/>
                                        </p:tgtEl>
                                      </p:cBhvr>
                                    </p:animEffect>
                                    <p:anim calcmode="lin" valueType="num">
                                      <p:cBhvr>
                                        <p:cTn id="52" dur="1000" fill="hold"/>
                                        <p:tgtEl>
                                          <p:spTgt spid="19"/>
                                        </p:tgtEl>
                                        <p:attrNameLst>
                                          <p:attrName>ppt_x</p:attrName>
                                        </p:attrNameLst>
                                      </p:cBhvr>
                                      <p:tavLst>
                                        <p:tav tm="0">
                                          <p:val>
                                            <p:strVal val="#ppt_x"/>
                                          </p:val>
                                        </p:tav>
                                        <p:tav tm="100000">
                                          <p:val>
                                            <p:strVal val="#ppt_x"/>
                                          </p:val>
                                        </p:tav>
                                      </p:tavLst>
                                    </p:anim>
                                    <p:anim calcmode="lin" valueType="num">
                                      <p:cBhvr>
                                        <p:cTn id="53" dur="1000" fill="hold"/>
                                        <p:tgtEl>
                                          <p:spTgt spid="19"/>
                                        </p:tgtEl>
                                        <p:attrNameLst>
                                          <p:attrName>ppt_y</p:attrName>
                                        </p:attrNameLst>
                                      </p:cBhvr>
                                      <p:tavLst>
                                        <p:tav tm="0">
                                          <p:val>
                                            <p:strVal val="#ppt_y-.1"/>
                                          </p:val>
                                        </p:tav>
                                        <p:tav tm="100000">
                                          <p:val>
                                            <p:strVal val="#ppt_y"/>
                                          </p:val>
                                        </p:tav>
                                      </p:tavLst>
                                    </p:anim>
                                  </p:childTnLst>
                                  <p:subTnLst>
                                    <p:animClr clrSpc="rgb" dir="cw">
                                      <p:cBhvr override="childStyle">
                                        <p:cTn dur="1" fill="hold" display="0" masterRel="nextClick" afterEffect="1"/>
                                        <p:tgtEl>
                                          <p:spTgt spid="19"/>
                                        </p:tgtEl>
                                        <p:attrNameLst>
                                          <p:attrName>ppt_c</p:attrName>
                                        </p:attrNameLst>
                                      </p:cBhvr>
                                      <p:to>
                                        <a:schemeClr val="accent1"/>
                                      </p:to>
                                    </p:animClr>
                                  </p:sub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1000"/>
                                        <p:tgtEl>
                                          <p:spTgt spid="15"/>
                                        </p:tgtEl>
                                      </p:cBhvr>
                                    </p:animEffect>
                                    <p:anim calcmode="lin" valueType="num">
                                      <p:cBhvr>
                                        <p:cTn id="59" dur="1000" fill="hold"/>
                                        <p:tgtEl>
                                          <p:spTgt spid="15"/>
                                        </p:tgtEl>
                                        <p:attrNameLst>
                                          <p:attrName>ppt_x</p:attrName>
                                        </p:attrNameLst>
                                      </p:cBhvr>
                                      <p:tavLst>
                                        <p:tav tm="0">
                                          <p:val>
                                            <p:strVal val="#ppt_x"/>
                                          </p:val>
                                        </p:tav>
                                        <p:tav tm="100000">
                                          <p:val>
                                            <p:strVal val="#ppt_x"/>
                                          </p:val>
                                        </p:tav>
                                      </p:tavLst>
                                    </p:anim>
                                    <p:anim calcmode="lin" valueType="num">
                                      <p:cBhvr>
                                        <p:cTn id="60" dur="1000" fill="hold"/>
                                        <p:tgtEl>
                                          <p:spTgt spid="15"/>
                                        </p:tgtEl>
                                        <p:attrNameLst>
                                          <p:attrName>ppt_y</p:attrName>
                                        </p:attrNameLst>
                                      </p:cBhvr>
                                      <p:tavLst>
                                        <p:tav tm="0">
                                          <p:val>
                                            <p:strVal val="#ppt_y+.1"/>
                                          </p:val>
                                        </p:tav>
                                        <p:tav tm="100000">
                                          <p:val>
                                            <p:strVal val="#ppt_y"/>
                                          </p:val>
                                        </p:tav>
                                      </p:tavLst>
                                    </p:anim>
                                  </p:childTnLst>
                                  <p:subTnLst>
                                    <p:animClr clrSpc="rgb" dir="cw">
                                      <p:cBhvr override="childStyle">
                                        <p:cTn dur="1" fill="hold" display="0" masterRel="nextClick" afterEffect="1"/>
                                        <p:tgtEl>
                                          <p:spTgt spid="15"/>
                                        </p:tgtEl>
                                        <p:attrNameLst>
                                          <p:attrName>ppt_c</p:attrName>
                                        </p:attrNameLst>
                                      </p:cBhvr>
                                      <p:to>
                                        <a:schemeClr val="accent1"/>
                                      </p:to>
                                    </p:animClr>
                                  </p:sub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1000"/>
                                        <p:tgtEl>
                                          <p:spTgt spid="21"/>
                                        </p:tgtEl>
                                      </p:cBhvr>
                                    </p:animEffect>
                                    <p:anim calcmode="lin" valueType="num">
                                      <p:cBhvr>
                                        <p:cTn id="66" dur="1000" fill="hold"/>
                                        <p:tgtEl>
                                          <p:spTgt spid="21"/>
                                        </p:tgtEl>
                                        <p:attrNameLst>
                                          <p:attrName>ppt_x</p:attrName>
                                        </p:attrNameLst>
                                      </p:cBhvr>
                                      <p:tavLst>
                                        <p:tav tm="0">
                                          <p:val>
                                            <p:strVal val="#ppt_x"/>
                                          </p:val>
                                        </p:tav>
                                        <p:tav tm="100000">
                                          <p:val>
                                            <p:strVal val="#ppt_x"/>
                                          </p:val>
                                        </p:tav>
                                      </p:tavLst>
                                    </p:anim>
                                    <p:anim calcmode="lin" valueType="num">
                                      <p:cBhvr>
                                        <p:cTn id="67"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7" presetClass="entr" presetSubtype="0" fill="hold" grpId="0" nodeType="click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1000"/>
                                        <p:tgtEl>
                                          <p:spTgt spid="18"/>
                                        </p:tgtEl>
                                      </p:cBhvr>
                                    </p:animEffect>
                                    <p:anim calcmode="lin" valueType="num">
                                      <p:cBhvr>
                                        <p:cTn id="73" dur="1000" fill="hold"/>
                                        <p:tgtEl>
                                          <p:spTgt spid="18"/>
                                        </p:tgtEl>
                                        <p:attrNameLst>
                                          <p:attrName>ppt_x</p:attrName>
                                        </p:attrNameLst>
                                      </p:cBhvr>
                                      <p:tavLst>
                                        <p:tav tm="0">
                                          <p:val>
                                            <p:strVal val="#ppt_x"/>
                                          </p:val>
                                        </p:tav>
                                        <p:tav tm="100000">
                                          <p:val>
                                            <p:strVal val="#ppt_x"/>
                                          </p:val>
                                        </p:tav>
                                      </p:tavLst>
                                    </p:anim>
                                    <p:anim calcmode="lin" valueType="num">
                                      <p:cBhvr>
                                        <p:cTn id="74" dur="1000" fill="hold"/>
                                        <p:tgtEl>
                                          <p:spTgt spid="18"/>
                                        </p:tgtEl>
                                        <p:attrNameLst>
                                          <p:attrName>ppt_y</p:attrName>
                                        </p:attrNameLst>
                                      </p:cBhvr>
                                      <p:tavLst>
                                        <p:tav tm="0">
                                          <p:val>
                                            <p:strVal val="#ppt_y-.1"/>
                                          </p:val>
                                        </p:tav>
                                        <p:tav tm="100000">
                                          <p:val>
                                            <p:strVal val="#ppt_y"/>
                                          </p:val>
                                        </p:tav>
                                      </p:tavLst>
                                    </p:anim>
                                  </p:childTnLst>
                                  <p:subTnLst>
                                    <p:animClr clrSpc="rgb" dir="cw">
                                      <p:cBhvr override="childStyle">
                                        <p:cTn dur="1" fill="hold" display="0" masterRel="nextClick" afterEffect="1"/>
                                        <p:tgtEl>
                                          <p:spTgt spid="18"/>
                                        </p:tgtEl>
                                        <p:attrNameLst>
                                          <p:attrName>ppt_c</p:attrName>
                                        </p:attrNameLst>
                                      </p:cBhvr>
                                      <p:to>
                                        <a:schemeClr val="accent1"/>
                                      </p:to>
                                    </p:animClr>
                                  </p:sub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17"/>
                                        </p:tgtEl>
                                        <p:attrNameLst>
                                          <p:attrName>style.visibility</p:attrName>
                                        </p:attrNameLst>
                                      </p:cBhvr>
                                      <p:to>
                                        <p:strVal val="visible"/>
                                      </p:to>
                                    </p:set>
                                    <p:animEffect transition="in" filter="fade">
                                      <p:cBhvr>
                                        <p:cTn id="79" dur="1000"/>
                                        <p:tgtEl>
                                          <p:spTgt spid="17"/>
                                        </p:tgtEl>
                                      </p:cBhvr>
                                    </p:animEffect>
                                    <p:anim calcmode="lin" valueType="num">
                                      <p:cBhvr>
                                        <p:cTn id="80" dur="1000" fill="hold"/>
                                        <p:tgtEl>
                                          <p:spTgt spid="17"/>
                                        </p:tgtEl>
                                        <p:attrNameLst>
                                          <p:attrName>ppt_x</p:attrName>
                                        </p:attrNameLst>
                                      </p:cBhvr>
                                      <p:tavLst>
                                        <p:tav tm="0">
                                          <p:val>
                                            <p:strVal val="#ppt_x"/>
                                          </p:val>
                                        </p:tav>
                                        <p:tav tm="100000">
                                          <p:val>
                                            <p:strVal val="#ppt_x"/>
                                          </p:val>
                                        </p:tav>
                                      </p:tavLst>
                                    </p:anim>
                                    <p:anim calcmode="lin" valueType="num">
                                      <p:cBhvr>
                                        <p:cTn id="81" dur="1000" fill="hold"/>
                                        <p:tgtEl>
                                          <p:spTgt spid="17"/>
                                        </p:tgtEl>
                                        <p:attrNameLst>
                                          <p:attrName>ppt_y</p:attrName>
                                        </p:attrNameLst>
                                      </p:cBhvr>
                                      <p:tavLst>
                                        <p:tav tm="0">
                                          <p:val>
                                            <p:strVal val="#ppt_y+.1"/>
                                          </p:val>
                                        </p:tav>
                                        <p:tav tm="100000">
                                          <p:val>
                                            <p:strVal val="#ppt_y"/>
                                          </p:val>
                                        </p:tav>
                                      </p:tavLst>
                                    </p:anim>
                                  </p:childTnLst>
                                  <p:subTnLst>
                                    <p:animClr clrSpc="rgb" dir="cw">
                                      <p:cBhvr override="childStyle">
                                        <p:cTn dur="1" fill="hold" display="0" masterRel="nextClick" afterEffect="1"/>
                                        <p:tgtEl>
                                          <p:spTgt spid="17"/>
                                        </p:tgtEl>
                                        <p:attrNameLst>
                                          <p:attrName>ppt_c</p:attrName>
                                        </p:attrNameLst>
                                      </p:cBhvr>
                                      <p:to>
                                        <a:schemeClr val="accent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5" grpId="0" animBg="1"/>
      <p:bldP spid="27" grpId="0" animBg="1"/>
      <p:bldP spid="3" grpId="0" animBg="1"/>
      <p:bldP spid="15" grpId="0" animBg="1"/>
      <p:bldP spid="17" grpId="0" animBg="1"/>
      <p:bldP spid="19" grpId="0" animBg="1"/>
      <p:bldP spid="21" grpId="0" animBg="1"/>
      <p:bldP spid="18" grpId="0" animBg="1"/>
      <p:bldP spid="3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7830" y="1482725"/>
            <a:ext cx="9579610" cy="4351338"/>
          </a:xfrm>
        </p:spPr>
        <p:txBody>
          <a:bodyPr>
            <a:normAutofit/>
          </a:bodyPr>
          <a:lstStyle/>
          <a:p>
            <a:pPr fontAlgn="base"/>
            <a:r>
              <a:rPr lang="en-US" sz="2400" b="1" u="sng" dirty="0">
                <a:solidFill>
                  <a:srgbClr val="0070C0"/>
                </a:solidFill>
              </a:rPr>
              <a:t>Competitive Rivalry </a:t>
            </a:r>
            <a:r>
              <a:rPr lang="en-US" sz="2400" b="1" dirty="0">
                <a:solidFill>
                  <a:schemeClr val="accent5">
                    <a:lumMod val="50000"/>
                  </a:schemeClr>
                </a:solidFill>
              </a:rPr>
              <a:t>– strengths and weaknesses of your competitors vis-à-vis your advantages. Intense rivalry may lead to aggressive price cut and more power to suppliers and buyers. Moderate competitive rivalry may lead to healthy profit. </a:t>
            </a:r>
          </a:p>
          <a:p>
            <a:pPr fontAlgn="base"/>
            <a:r>
              <a:rPr lang="en-US" sz="2400" b="1" u="sng" dirty="0">
                <a:solidFill>
                  <a:srgbClr val="0070C0"/>
                </a:solidFill>
              </a:rPr>
              <a:t>Threat of New Entrants </a:t>
            </a:r>
            <a:r>
              <a:rPr lang="en-US" sz="2400" b="1" dirty="0">
                <a:solidFill>
                  <a:schemeClr val="accent5">
                    <a:lumMod val="50000"/>
                  </a:schemeClr>
                </a:solidFill>
              </a:rPr>
              <a:t>– If you are making good profit, others will start doing the same business. If there is barriers for new </a:t>
            </a:r>
            <a:br>
              <a:rPr lang="en-US" sz="2400" b="1" dirty="0">
                <a:solidFill>
                  <a:schemeClr val="accent5">
                    <a:lumMod val="50000"/>
                  </a:schemeClr>
                </a:solidFill>
              </a:rPr>
            </a:br>
            <a:r>
              <a:rPr lang="en-US" sz="2400" b="1" dirty="0">
                <a:solidFill>
                  <a:schemeClr val="accent5">
                    <a:lumMod val="50000"/>
                  </a:schemeClr>
                </a:solidFill>
              </a:rPr>
              <a:t>entrant, you may maintain your advantages. </a:t>
            </a:r>
            <a:endParaRPr lang="en-IN" sz="2400" b="1" dirty="0">
              <a:solidFill>
                <a:schemeClr val="accent5">
                  <a:lumMod val="50000"/>
                </a:schemeClr>
              </a:solidFill>
            </a:endParaRPr>
          </a:p>
          <a:p>
            <a:pPr fontAlgn="base"/>
            <a:r>
              <a:rPr lang="en-US" sz="2400" b="1" u="sng" dirty="0" smtClean="0">
                <a:solidFill>
                  <a:srgbClr val="0070C0"/>
                </a:solidFill>
              </a:rPr>
              <a:t>Threat </a:t>
            </a:r>
            <a:r>
              <a:rPr lang="en-US" sz="2400" b="1" u="sng" dirty="0">
                <a:solidFill>
                  <a:srgbClr val="0070C0"/>
                </a:solidFill>
              </a:rPr>
              <a:t>of Substitution </a:t>
            </a:r>
            <a:r>
              <a:rPr lang="en-US" sz="2400" b="1" dirty="0">
                <a:solidFill>
                  <a:schemeClr val="accent5">
                    <a:lumMod val="50000"/>
                  </a:schemeClr>
                </a:solidFill>
              </a:rPr>
              <a:t>– there may not be many sellers of the product that you sell. But if buyers can manage with a substitute product and that is available at attractive terms, they may switch to that putting pressure on you to reduce price. </a:t>
            </a:r>
          </a:p>
        </p:txBody>
      </p:sp>
      <p:sp>
        <p:nvSpPr>
          <p:cNvPr id="4" name="Title 1"/>
          <p:cNvSpPr>
            <a:spLocks noGrp="1"/>
          </p:cNvSpPr>
          <p:nvPr>
            <p:ph type="title"/>
          </p:nvPr>
        </p:nvSpPr>
        <p:spPr>
          <a:xfrm>
            <a:off x="730251" y="492946"/>
            <a:ext cx="10694884" cy="1142179"/>
          </a:xfrm>
        </p:spPr>
        <p:txBody>
          <a:bodyPr vert="horz" lIns="91440" tIns="45720" rIns="91440" bIns="45720" rtlCol="0" anchor="ctr">
            <a:normAutofit/>
          </a:bodyPr>
          <a:lstStyle/>
          <a:p>
            <a:r>
              <a:rPr lang="en-US" sz="3200" b="1" dirty="0">
                <a:solidFill>
                  <a:schemeClr val="accent5">
                    <a:lumMod val="75000"/>
                  </a:schemeClr>
                </a:solidFill>
                <a:latin typeface="Georgia" panose="02040502050405020303" pitchFamily="18" charset="0"/>
              </a:rPr>
              <a:t>Porter’s Five Forces: The Horizontal Forces</a:t>
            </a:r>
            <a:endParaRPr lang="en-IN" sz="3200" b="1" dirty="0">
              <a:solidFill>
                <a:schemeClr val="accent5">
                  <a:lumMod val="75000"/>
                </a:schemeClr>
              </a:solidFill>
              <a:latin typeface="Georgia" panose="02040502050405020303" pitchFamily="18" charset="0"/>
            </a:endParaRPr>
          </a:p>
        </p:txBody>
      </p:sp>
    </p:spTree>
    <p:extLst>
      <p:ext uri="{BB962C8B-B14F-4D97-AF65-F5344CB8AC3E}">
        <p14:creationId xmlns:p14="http://schemas.microsoft.com/office/powerpoint/2010/main" val="14417119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2612" y="1856285"/>
            <a:ext cx="9049708" cy="3794768"/>
          </a:xfrm>
        </p:spPr>
        <p:txBody>
          <a:bodyPr>
            <a:normAutofit/>
          </a:bodyPr>
          <a:lstStyle/>
          <a:p>
            <a:pPr fontAlgn="base"/>
            <a:r>
              <a:rPr lang="en-US" sz="2400" b="1" u="sng" dirty="0">
                <a:solidFill>
                  <a:srgbClr val="0070C0"/>
                </a:solidFill>
              </a:rPr>
              <a:t>Supplier Power </a:t>
            </a:r>
            <a:r>
              <a:rPr lang="en-US" sz="2400" b="1" dirty="0"/>
              <a:t>– how dependent is the suppliers on your business and vice versa. If you have many suppliers, you may command terms of supply and control price. Else, you are in a sellers’ market (sellers can dictate terms). </a:t>
            </a:r>
            <a:endParaRPr lang="en-IN" sz="2400" b="1" dirty="0"/>
          </a:p>
          <a:p>
            <a:pPr fontAlgn="base"/>
            <a:r>
              <a:rPr lang="en-US" sz="2400" b="1" u="sng" dirty="0" smtClean="0">
                <a:solidFill>
                  <a:srgbClr val="0070C0"/>
                </a:solidFill>
              </a:rPr>
              <a:t>Buyer </a:t>
            </a:r>
            <a:r>
              <a:rPr lang="en-US" sz="2400" b="1" u="sng" dirty="0">
                <a:solidFill>
                  <a:srgbClr val="0070C0"/>
                </a:solidFill>
              </a:rPr>
              <a:t>Power </a:t>
            </a:r>
            <a:r>
              <a:rPr lang="en-US" sz="2400" b="1" dirty="0"/>
              <a:t>– are there many buyers? Does it cost them much to switch to new sellers? If they can dictate terms you may have to price vary competitively? Else you may make healthy profit.</a:t>
            </a:r>
          </a:p>
          <a:p>
            <a:pPr fontAlgn="base"/>
            <a:endParaRPr lang="en-US" sz="2400" b="1" dirty="0"/>
          </a:p>
        </p:txBody>
      </p:sp>
      <p:sp>
        <p:nvSpPr>
          <p:cNvPr id="4" name="Title 1"/>
          <p:cNvSpPr>
            <a:spLocks noGrp="1"/>
          </p:cNvSpPr>
          <p:nvPr>
            <p:ph type="title"/>
          </p:nvPr>
        </p:nvSpPr>
        <p:spPr>
          <a:xfrm>
            <a:off x="622612" y="509061"/>
            <a:ext cx="10341562" cy="1347224"/>
          </a:xfrm>
        </p:spPr>
        <p:txBody>
          <a:bodyPr vert="horz" lIns="91440" tIns="45720" rIns="91440" bIns="45720" rtlCol="0" anchor="ctr">
            <a:normAutofit/>
          </a:bodyPr>
          <a:lstStyle/>
          <a:p>
            <a:r>
              <a:rPr lang="en-US" sz="3200" b="1" dirty="0">
                <a:solidFill>
                  <a:schemeClr val="accent5">
                    <a:lumMod val="75000"/>
                  </a:schemeClr>
                </a:solidFill>
                <a:latin typeface="Georgia" panose="02040502050405020303" pitchFamily="18" charset="0"/>
              </a:rPr>
              <a:t>Porter’s Five Forces: The Vertical Forces</a:t>
            </a:r>
            <a:endParaRPr lang="en-IN" sz="3200" b="1" dirty="0">
              <a:solidFill>
                <a:schemeClr val="accent5">
                  <a:lumMod val="75000"/>
                </a:schemeClr>
              </a:solidFill>
              <a:latin typeface="Georgia" panose="02040502050405020303" pitchFamily="18" charset="0"/>
            </a:endParaRPr>
          </a:p>
        </p:txBody>
      </p:sp>
    </p:spTree>
    <p:extLst>
      <p:ext uri="{BB962C8B-B14F-4D97-AF65-F5344CB8AC3E}">
        <p14:creationId xmlns:p14="http://schemas.microsoft.com/office/powerpoint/2010/main" val="278216209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8"/>
          <p:cNvSpPr txBox="1"/>
          <p:nvPr/>
        </p:nvSpPr>
        <p:spPr>
          <a:xfrm>
            <a:off x="453082" y="1370815"/>
            <a:ext cx="10824518" cy="3349589"/>
          </a:xfrm>
          <a:prstGeom prst="rect">
            <a:avLst/>
          </a:prstGeom>
          <a:noFill/>
          <a:ln>
            <a:noFill/>
          </a:ln>
        </p:spPr>
        <p:txBody>
          <a:bodyPr spcFirstLastPara="1" wrap="square" lIns="91425" tIns="45700" rIns="91425" bIns="45700" anchor="t" anchorCtr="0">
            <a:noAutofit/>
          </a:bodyPr>
          <a:lstStyle/>
          <a:p>
            <a:pPr marL="342900" lvl="0" indent="-342900">
              <a:buFont typeface="Wingdings" panose="05000000000000000000" pitchFamily="2" charset="2"/>
              <a:buChar char="q"/>
            </a:pPr>
            <a:r>
              <a:rPr lang="en-US" sz="2800" b="1" dirty="0">
                <a:solidFill>
                  <a:schemeClr val="bg2">
                    <a:lumMod val="50000"/>
                  </a:schemeClr>
                </a:solidFill>
                <a:latin typeface="Calibri"/>
                <a:ea typeface="Calibri"/>
                <a:cs typeface="Calibri"/>
                <a:sym typeface="Calibri"/>
              </a:rPr>
              <a:t>Life span of companies are shrinking, so is the life span of products and services.</a:t>
            </a:r>
          </a:p>
          <a:p>
            <a:pPr marL="342900" lvl="0" indent="-342900">
              <a:buFont typeface="Wingdings" panose="05000000000000000000" pitchFamily="2" charset="2"/>
              <a:buChar char="q"/>
            </a:pPr>
            <a:r>
              <a:rPr lang="en-US" sz="2800" b="1" dirty="0">
                <a:solidFill>
                  <a:schemeClr val="bg2">
                    <a:lumMod val="50000"/>
                  </a:schemeClr>
                </a:solidFill>
                <a:latin typeface="Calibri"/>
                <a:ea typeface="Calibri"/>
                <a:cs typeface="Calibri"/>
                <a:sym typeface="Calibri"/>
              </a:rPr>
              <a:t>It may not bode well to target sustainable competitive </a:t>
            </a:r>
            <a:r>
              <a:rPr lang="en-US" sz="2800" b="1" dirty="0" smtClean="0">
                <a:solidFill>
                  <a:schemeClr val="bg2">
                    <a:lumMod val="50000"/>
                  </a:schemeClr>
                </a:solidFill>
                <a:latin typeface="Calibri"/>
                <a:ea typeface="Calibri"/>
                <a:cs typeface="Calibri"/>
                <a:sym typeface="Calibri"/>
              </a:rPr>
              <a:t>advantage on a past winning product </a:t>
            </a:r>
            <a:r>
              <a:rPr lang="en-US" sz="2800" b="1" dirty="0">
                <a:solidFill>
                  <a:schemeClr val="bg2">
                    <a:lumMod val="50000"/>
                  </a:schemeClr>
                </a:solidFill>
                <a:latin typeface="Calibri"/>
                <a:ea typeface="Calibri"/>
                <a:cs typeface="Calibri"/>
                <a:sym typeface="Calibri"/>
              </a:rPr>
              <a:t>since the product itself may not sustain.</a:t>
            </a:r>
          </a:p>
          <a:p>
            <a:pPr marL="342900" lvl="0" indent="-342900">
              <a:buFont typeface="Wingdings" panose="05000000000000000000" pitchFamily="2" charset="2"/>
              <a:buChar char="q"/>
            </a:pPr>
            <a:r>
              <a:rPr lang="en-US" sz="2800" b="1" dirty="0">
                <a:solidFill>
                  <a:schemeClr val="bg2">
                    <a:lumMod val="50000"/>
                  </a:schemeClr>
                </a:solidFill>
                <a:latin typeface="Calibri"/>
                <a:ea typeface="Calibri"/>
                <a:cs typeface="Calibri"/>
                <a:sym typeface="Calibri"/>
              </a:rPr>
              <a:t>Those who are nimble enough to constantly build or refine products and meet the changing needs and taste of the customers are likely to create great companies.</a:t>
            </a:r>
          </a:p>
        </p:txBody>
      </p:sp>
    </p:spTree>
    <p:extLst>
      <p:ext uri="{BB962C8B-B14F-4D97-AF65-F5344CB8AC3E}">
        <p14:creationId xmlns:p14="http://schemas.microsoft.com/office/powerpoint/2010/main" val="36783289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3200" b="1" dirty="0">
                <a:solidFill>
                  <a:schemeClr val="accent5">
                    <a:lumMod val="75000"/>
                  </a:schemeClr>
                </a:solidFill>
                <a:latin typeface="Georgia" panose="02040502050405020303" pitchFamily="18" charset="0"/>
              </a:rPr>
              <a:t>Business Model &amp; Business Model Innovation (BMI)</a:t>
            </a:r>
            <a:endParaRPr lang="en-IN" sz="3200" b="1" dirty="0">
              <a:solidFill>
                <a:schemeClr val="accent5">
                  <a:lumMod val="75000"/>
                </a:schemeClr>
              </a:solidFill>
              <a:latin typeface="Georgia" panose="02040502050405020303" pitchFamily="18" charset="0"/>
            </a:endParaRPr>
          </a:p>
        </p:txBody>
      </p:sp>
      <p:sp>
        <p:nvSpPr>
          <p:cNvPr id="3" name="Text Placeholder 2"/>
          <p:cNvSpPr>
            <a:spLocks noGrp="1"/>
          </p:cNvSpPr>
          <p:nvPr>
            <p:ph type="body" idx="1"/>
          </p:nvPr>
        </p:nvSpPr>
        <p:spPr>
          <a:xfrm>
            <a:off x="737407" y="2300288"/>
            <a:ext cx="10515600" cy="2471737"/>
          </a:xfrm>
        </p:spPr>
        <p:txBody>
          <a:bodyPr/>
          <a:lstStyle/>
          <a:p>
            <a:r>
              <a:rPr lang="en-US" i="1" dirty="0" smtClean="0"/>
              <a:t>“A </a:t>
            </a:r>
            <a:r>
              <a:rPr lang="en-US" i="1" dirty="0"/>
              <a:t>business model describes the rationale of how an organization creates, delivers, and captures value, in economic, social, cultural or other contexts. The process of business model construction and modification is also called business model innovation and forms a part of business strategy</a:t>
            </a:r>
            <a:r>
              <a:rPr lang="en-US" i="1" dirty="0" smtClean="0"/>
              <a:t>.” - </a:t>
            </a:r>
            <a:r>
              <a:rPr lang="en-US" dirty="0"/>
              <a:t>Wikipedia</a:t>
            </a:r>
            <a:endParaRPr lang="en-IN" dirty="0"/>
          </a:p>
        </p:txBody>
      </p:sp>
    </p:spTree>
    <p:extLst>
      <p:ext uri="{BB962C8B-B14F-4D97-AF65-F5344CB8AC3E}">
        <p14:creationId xmlns:p14="http://schemas.microsoft.com/office/powerpoint/2010/main" val="4480116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3200" b="1" dirty="0">
                <a:solidFill>
                  <a:schemeClr val="accent5">
                    <a:lumMod val="75000"/>
                  </a:schemeClr>
                </a:solidFill>
                <a:latin typeface="Georgia" panose="02040502050405020303" pitchFamily="18" charset="0"/>
              </a:rPr>
              <a:t>Business Model</a:t>
            </a:r>
          </a:p>
        </p:txBody>
      </p:sp>
      <p:sp>
        <p:nvSpPr>
          <p:cNvPr id="3" name="Text Placeholder 2"/>
          <p:cNvSpPr>
            <a:spLocks noGrp="1"/>
          </p:cNvSpPr>
          <p:nvPr>
            <p:ph type="body" idx="1"/>
          </p:nvPr>
        </p:nvSpPr>
        <p:spPr>
          <a:xfrm>
            <a:off x="1396562" y="1441576"/>
            <a:ext cx="9398876" cy="4392295"/>
          </a:xfrm>
        </p:spPr>
        <p:txBody>
          <a:bodyPr/>
          <a:lstStyle/>
          <a:p>
            <a:r>
              <a:rPr lang="en-IN" b="1" dirty="0" smtClean="0">
                <a:solidFill>
                  <a:schemeClr val="tx1">
                    <a:lumMod val="65000"/>
                    <a:lumOff val="35000"/>
                  </a:schemeClr>
                </a:solidFill>
              </a:rPr>
              <a:t>Business model is core aspect as to how a business creates and profitably delivers value to a group of satisfying customers. </a:t>
            </a:r>
          </a:p>
          <a:p>
            <a:r>
              <a:rPr lang="en-IN" b="1" dirty="0" smtClean="0">
                <a:solidFill>
                  <a:schemeClr val="bg2">
                    <a:lumMod val="25000"/>
                  </a:schemeClr>
                </a:solidFill>
              </a:rPr>
              <a:t>It is imperative that a business creates social, environmental, and cultural values for sustainability in the long run.</a:t>
            </a:r>
          </a:p>
          <a:p>
            <a:r>
              <a:rPr lang="en-IN" b="1" dirty="0" smtClean="0">
                <a:solidFill>
                  <a:schemeClr val="tx1">
                    <a:lumMod val="65000"/>
                    <a:lumOff val="35000"/>
                  </a:schemeClr>
                </a:solidFill>
              </a:rPr>
              <a:t>Business model includes the</a:t>
            </a:r>
            <a:r>
              <a:rPr lang="en-IN" b="1" dirty="0">
                <a:solidFill>
                  <a:schemeClr val="tx1">
                    <a:lumMod val="65000"/>
                    <a:lumOff val="35000"/>
                  </a:schemeClr>
                </a:solidFill>
              </a:rPr>
              <a:t> purpose, </a:t>
            </a:r>
            <a:r>
              <a:rPr lang="en-IN" b="1" dirty="0" smtClean="0">
                <a:solidFill>
                  <a:schemeClr val="tx1">
                    <a:lumMod val="65000"/>
                    <a:lumOff val="35000"/>
                  </a:schemeClr>
                </a:solidFill>
              </a:rPr>
              <a:t>vision, target </a:t>
            </a:r>
            <a:r>
              <a:rPr lang="en-IN" b="1" dirty="0">
                <a:solidFill>
                  <a:schemeClr val="tx1">
                    <a:lumMod val="65000"/>
                    <a:lumOff val="35000"/>
                  </a:schemeClr>
                </a:solidFill>
              </a:rPr>
              <a:t>customers, offerings</a:t>
            </a:r>
            <a:r>
              <a:rPr lang="en-IN" b="1" dirty="0" smtClean="0">
                <a:solidFill>
                  <a:schemeClr val="tx1">
                    <a:lumMod val="65000"/>
                    <a:lumOff val="35000"/>
                  </a:schemeClr>
                </a:solidFill>
              </a:rPr>
              <a:t>,</a:t>
            </a:r>
            <a:r>
              <a:rPr lang="en-IN" b="1" dirty="0">
                <a:solidFill>
                  <a:schemeClr val="tx1">
                    <a:lumMod val="65000"/>
                    <a:lumOff val="35000"/>
                  </a:schemeClr>
                </a:solidFill>
              </a:rPr>
              <a:t> </a:t>
            </a:r>
            <a:r>
              <a:rPr lang="en-IN" b="1" dirty="0" smtClean="0">
                <a:solidFill>
                  <a:schemeClr val="tx1">
                    <a:lumMod val="65000"/>
                    <a:lumOff val="35000"/>
                  </a:schemeClr>
                </a:solidFill>
              </a:rPr>
              <a:t>the value proposition, organizational </a:t>
            </a:r>
            <a:r>
              <a:rPr lang="en-IN" b="1" dirty="0">
                <a:solidFill>
                  <a:schemeClr val="tx1">
                    <a:lumMod val="65000"/>
                    <a:lumOff val="35000"/>
                  </a:schemeClr>
                </a:solidFill>
              </a:rPr>
              <a:t>structures,</a:t>
            </a:r>
            <a:r>
              <a:rPr lang="en-IN" b="1" dirty="0" smtClean="0">
                <a:solidFill>
                  <a:schemeClr val="tx1">
                    <a:lumMod val="65000"/>
                    <a:lumOff val="35000"/>
                  </a:schemeClr>
                </a:solidFill>
              </a:rPr>
              <a:t> business process</a:t>
            </a:r>
            <a:r>
              <a:rPr lang="en-IN" b="1" dirty="0">
                <a:solidFill>
                  <a:schemeClr val="tx1">
                    <a:lumMod val="65000"/>
                    <a:lumOff val="35000"/>
                  </a:schemeClr>
                </a:solidFill>
              </a:rPr>
              <a:t>, </a:t>
            </a:r>
            <a:r>
              <a:rPr lang="en-IN" b="1" dirty="0" smtClean="0">
                <a:solidFill>
                  <a:schemeClr val="tx1">
                    <a:lumMod val="65000"/>
                    <a:lumOff val="35000"/>
                  </a:schemeClr>
                </a:solidFill>
              </a:rPr>
              <a:t>infrastructure requirement,</a:t>
            </a:r>
            <a:r>
              <a:rPr lang="en-IN" b="1" dirty="0">
                <a:solidFill>
                  <a:schemeClr val="tx1">
                    <a:lumMod val="65000"/>
                    <a:lumOff val="35000"/>
                  </a:schemeClr>
                </a:solidFill>
              </a:rPr>
              <a:t> </a:t>
            </a:r>
            <a:r>
              <a:rPr lang="en-IN" b="1" dirty="0" smtClean="0">
                <a:solidFill>
                  <a:schemeClr val="tx1">
                    <a:lumMod val="65000"/>
                    <a:lumOff val="35000"/>
                  </a:schemeClr>
                </a:solidFill>
              </a:rPr>
              <a:t>values and</a:t>
            </a:r>
            <a:r>
              <a:rPr lang="en-IN" b="1" dirty="0">
                <a:solidFill>
                  <a:schemeClr val="tx1">
                    <a:lumMod val="65000"/>
                    <a:lumOff val="35000"/>
                  </a:schemeClr>
                </a:solidFill>
              </a:rPr>
              <a:t> culture.</a:t>
            </a:r>
            <a:endParaRPr lang="en-US" b="1" dirty="0">
              <a:solidFill>
                <a:schemeClr val="tx1">
                  <a:lumMod val="65000"/>
                  <a:lumOff val="35000"/>
                </a:schemeClr>
              </a:solidFill>
            </a:endParaRPr>
          </a:p>
          <a:p>
            <a:endParaRPr lang="en-IN" b="1" dirty="0" smtClean="0">
              <a:solidFill>
                <a:schemeClr val="tx1">
                  <a:lumMod val="65000"/>
                  <a:lumOff val="35000"/>
                </a:schemeClr>
              </a:solidFill>
            </a:endParaRPr>
          </a:p>
        </p:txBody>
      </p:sp>
    </p:spTree>
    <p:extLst>
      <p:ext uri="{BB962C8B-B14F-4D97-AF65-F5344CB8AC3E}">
        <p14:creationId xmlns:p14="http://schemas.microsoft.com/office/powerpoint/2010/main" val="3166391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144" y="153043"/>
            <a:ext cx="10515600" cy="1325563"/>
          </a:xfrm>
        </p:spPr>
        <p:txBody>
          <a:bodyPr vert="horz" lIns="91440" tIns="45720" rIns="91440" bIns="45720" rtlCol="0" anchor="ctr">
            <a:normAutofit/>
          </a:bodyPr>
          <a:lstStyle/>
          <a:p>
            <a:r>
              <a:rPr lang="en-US" sz="3200" b="1" dirty="0">
                <a:solidFill>
                  <a:schemeClr val="accent5">
                    <a:lumMod val="75000"/>
                  </a:schemeClr>
                </a:solidFill>
                <a:latin typeface="Georgia" panose="02040502050405020303" pitchFamily="18" charset="0"/>
              </a:rPr>
              <a:t>Innovation</a:t>
            </a:r>
            <a:endParaRPr lang="en-IN" sz="3200" b="1" dirty="0">
              <a:solidFill>
                <a:schemeClr val="accent5">
                  <a:lumMod val="75000"/>
                </a:schemeClr>
              </a:solidFill>
              <a:latin typeface="Georgia" panose="02040502050405020303" pitchFamily="18" charset="0"/>
            </a:endParaRPr>
          </a:p>
        </p:txBody>
      </p:sp>
      <p:sp>
        <p:nvSpPr>
          <p:cNvPr id="3" name="Text Placeholder 2"/>
          <p:cNvSpPr>
            <a:spLocks noGrp="1"/>
          </p:cNvSpPr>
          <p:nvPr>
            <p:ph type="body" idx="1"/>
          </p:nvPr>
        </p:nvSpPr>
        <p:spPr>
          <a:xfrm>
            <a:off x="997884" y="1068925"/>
            <a:ext cx="9759696" cy="4758055"/>
          </a:xfrm>
        </p:spPr>
        <p:txBody>
          <a:bodyPr vert="horz" lIns="91440" tIns="45720" rIns="91440" bIns="45720" rtlCol="0">
            <a:normAutofit/>
          </a:bodyPr>
          <a:lstStyle/>
          <a:p>
            <a:r>
              <a:rPr lang="en-US" b="1" dirty="0">
                <a:solidFill>
                  <a:schemeClr val="bg2">
                    <a:lumMod val="25000"/>
                  </a:schemeClr>
                </a:solidFill>
              </a:rPr>
              <a:t>Innovation is the process of turning new ideas and knowledge into value, in the form of new products, services, or ways of doing things. </a:t>
            </a:r>
          </a:p>
          <a:p>
            <a:r>
              <a:rPr lang="en-US" b="1" dirty="0">
                <a:solidFill>
                  <a:schemeClr val="bg2">
                    <a:lumMod val="25000"/>
                  </a:schemeClr>
                </a:solidFill>
              </a:rPr>
              <a:t>It is deceptively complex, and goes beyond mere creativity and invention to include the steps necessary for benefiting people. </a:t>
            </a:r>
          </a:p>
          <a:p>
            <a:r>
              <a:rPr lang="en-US" b="1" dirty="0">
                <a:solidFill>
                  <a:schemeClr val="bg2">
                    <a:lumMod val="25000"/>
                  </a:schemeClr>
                </a:solidFill>
              </a:rPr>
              <a:t>Very few innovations are groundbreaking. Majority are value addition to on earlier versions. </a:t>
            </a:r>
          </a:p>
          <a:p>
            <a:r>
              <a:rPr lang="en-US" b="1" dirty="0">
                <a:solidFill>
                  <a:schemeClr val="bg2">
                    <a:lumMod val="25000"/>
                  </a:schemeClr>
                </a:solidFill>
              </a:rPr>
              <a:t>Evidently, innovative firms significantly outperform others.  </a:t>
            </a:r>
          </a:p>
          <a:p>
            <a:r>
              <a:rPr lang="en-US" b="1" dirty="0">
                <a:solidFill>
                  <a:schemeClr val="bg2">
                    <a:lumMod val="25000"/>
                  </a:schemeClr>
                </a:solidFill>
              </a:rPr>
              <a:t>Innovations fuel the majority of the world's long-term productivity and economic growth. </a:t>
            </a:r>
            <a:endParaRPr lang="en-IN" b="1" dirty="0">
              <a:solidFill>
                <a:schemeClr val="bg2">
                  <a:lumMod val="25000"/>
                </a:schemeClr>
              </a:solidFill>
            </a:endParaRPr>
          </a:p>
        </p:txBody>
      </p:sp>
    </p:spTree>
    <p:extLst>
      <p:ext uri="{BB962C8B-B14F-4D97-AF65-F5344CB8AC3E}">
        <p14:creationId xmlns:p14="http://schemas.microsoft.com/office/powerpoint/2010/main" val="101746198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3200" b="1" dirty="0">
                <a:solidFill>
                  <a:schemeClr val="accent5">
                    <a:lumMod val="75000"/>
                  </a:schemeClr>
                </a:solidFill>
                <a:latin typeface="Georgia" panose="02040502050405020303" pitchFamily="18" charset="0"/>
              </a:rPr>
              <a:t>Necessity Is the Mother of All Innovations</a:t>
            </a:r>
            <a:endParaRPr lang="en-IN" sz="3200" b="1" dirty="0">
              <a:solidFill>
                <a:schemeClr val="accent5">
                  <a:lumMod val="75000"/>
                </a:schemeClr>
              </a:solidFill>
              <a:latin typeface="Georgia" panose="02040502050405020303" pitchFamily="18" charset="0"/>
            </a:endParaRPr>
          </a:p>
        </p:txBody>
      </p:sp>
      <p:sp>
        <p:nvSpPr>
          <p:cNvPr id="3" name="Text Placeholder 2"/>
          <p:cNvSpPr>
            <a:spLocks noGrp="1"/>
          </p:cNvSpPr>
          <p:nvPr>
            <p:ph type="body" idx="1"/>
          </p:nvPr>
        </p:nvSpPr>
        <p:spPr>
          <a:xfrm>
            <a:off x="838200" y="1494794"/>
            <a:ext cx="10515600" cy="4351338"/>
          </a:xfrm>
        </p:spPr>
        <p:txBody>
          <a:bodyPr vert="horz" lIns="91440" tIns="45720" rIns="91440" bIns="45720" rtlCol="0">
            <a:normAutofit/>
          </a:bodyPr>
          <a:lstStyle/>
          <a:p>
            <a:r>
              <a:rPr lang="en-US" b="1" dirty="0">
                <a:solidFill>
                  <a:schemeClr val="bg2">
                    <a:lumMod val="25000"/>
                  </a:schemeClr>
                </a:solidFill>
              </a:rPr>
              <a:t>If you are wondering which direction new technologies will emerge,</a:t>
            </a:r>
          </a:p>
          <a:p>
            <a:r>
              <a:rPr lang="en-US" b="1" dirty="0">
                <a:solidFill>
                  <a:schemeClr val="bg2">
                    <a:lumMod val="25000"/>
                  </a:schemeClr>
                </a:solidFill>
              </a:rPr>
              <a:t>Perhaps the best place to look at is the severest of pains the society is facing or likely to face in the immediate future.</a:t>
            </a:r>
          </a:p>
          <a:p>
            <a:r>
              <a:rPr lang="en-US" b="1" dirty="0">
                <a:solidFill>
                  <a:schemeClr val="bg2">
                    <a:lumMod val="25000"/>
                  </a:schemeClr>
                </a:solidFill>
              </a:rPr>
              <a:t>Pipping into research laboratories may not be much help.</a:t>
            </a:r>
          </a:p>
          <a:p>
            <a:r>
              <a:rPr lang="en-US" b="1" dirty="0">
                <a:solidFill>
                  <a:schemeClr val="bg2">
                    <a:lumMod val="25000"/>
                  </a:schemeClr>
                </a:solidFill>
              </a:rPr>
              <a:t>Go out and do something. You may encounter </a:t>
            </a:r>
            <a:br>
              <a:rPr lang="en-US" b="1" dirty="0">
                <a:solidFill>
                  <a:schemeClr val="bg2">
                    <a:lumMod val="25000"/>
                  </a:schemeClr>
                </a:solidFill>
              </a:rPr>
            </a:br>
            <a:r>
              <a:rPr lang="en-US" b="1" dirty="0">
                <a:solidFill>
                  <a:schemeClr val="bg2">
                    <a:lumMod val="25000"/>
                  </a:schemeClr>
                </a:solidFill>
              </a:rPr>
              <a:t>problems and start building solutions to that.</a:t>
            </a:r>
          </a:p>
          <a:p>
            <a:r>
              <a:rPr lang="en-US" b="1" dirty="0">
                <a:solidFill>
                  <a:schemeClr val="bg2">
                    <a:lumMod val="25000"/>
                  </a:schemeClr>
                </a:solidFill>
              </a:rPr>
              <a:t>Many entrepreneurs built solutions to problems they </a:t>
            </a:r>
            <a:br>
              <a:rPr lang="en-US" b="1" dirty="0">
                <a:solidFill>
                  <a:schemeClr val="bg2">
                    <a:lumMod val="25000"/>
                  </a:schemeClr>
                </a:solidFill>
              </a:rPr>
            </a:br>
            <a:r>
              <a:rPr lang="en-US" b="1" dirty="0">
                <a:solidFill>
                  <a:schemeClr val="bg2">
                    <a:lumMod val="25000"/>
                  </a:schemeClr>
                </a:solidFill>
              </a:rPr>
              <a:t>faced themselves. </a:t>
            </a:r>
            <a:r>
              <a:rPr lang="en-US" b="1" dirty="0" err="1">
                <a:solidFill>
                  <a:schemeClr val="bg2">
                    <a:lumMod val="25000"/>
                  </a:schemeClr>
                </a:solidFill>
              </a:rPr>
              <a:t>Phanindra</a:t>
            </a:r>
            <a:r>
              <a:rPr lang="en-US" b="1" dirty="0">
                <a:solidFill>
                  <a:schemeClr val="bg2">
                    <a:lumMod val="25000"/>
                  </a:schemeClr>
                </a:solidFill>
              </a:rPr>
              <a:t> </a:t>
            </a:r>
            <a:r>
              <a:rPr lang="en-US" b="1" dirty="0" err="1">
                <a:solidFill>
                  <a:schemeClr val="bg2">
                    <a:lumMod val="25000"/>
                  </a:schemeClr>
                </a:solidFill>
              </a:rPr>
              <a:t>Sama</a:t>
            </a:r>
            <a:r>
              <a:rPr lang="en-US" b="1" dirty="0">
                <a:solidFill>
                  <a:schemeClr val="bg2">
                    <a:lumMod val="25000"/>
                  </a:schemeClr>
                </a:solidFill>
              </a:rPr>
              <a:t> of </a:t>
            </a:r>
            <a:r>
              <a:rPr lang="en-US" b="1" dirty="0" err="1">
                <a:solidFill>
                  <a:schemeClr val="bg2">
                    <a:lumMod val="25000"/>
                  </a:schemeClr>
                </a:solidFill>
              </a:rPr>
              <a:t>redBus</a:t>
            </a:r>
            <a:r>
              <a:rPr lang="en-US" b="1" dirty="0">
                <a:solidFill>
                  <a:schemeClr val="bg2">
                    <a:lumMod val="25000"/>
                  </a:schemeClr>
                </a:solidFill>
              </a:rPr>
              <a:t>, </a:t>
            </a:r>
            <a:r>
              <a:rPr lang="en-US" b="1" dirty="0" err="1">
                <a:solidFill>
                  <a:schemeClr val="bg2">
                    <a:lumMod val="25000"/>
                  </a:schemeClr>
                </a:solidFill>
              </a:rPr>
              <a:t>Mahendra</a:t>
            </a:r>
            <a:r>
              <a:rPr lang="en-US" b="1" dirty="0">
                <a:solidFill>
                  <a:schemeClr val="bg2">
                    <a:lumMod val="25000"/>
                  </a:schemeClr>
                </a:solidFill>
              </a:rPr>
              <a:t> </a:t>
            </a:r>
            <a:br>
              <a:rPr lang="en-US" b="1" dirty="0">
                <a:solidFill>
                  <a:schemeClr val="bg2">
                    <a:lumMod val="25000"/>
                  </a:schemeClr>
                </a:solidFill>
              </a:rPr>
            </a:br>
            <a:r>
              <a:rPr lang="en-US" b="1" dirty="0" err="1">
                <a:solidFill>
                  <a:schemeClr val="bg2">
                    <a:lumMod val="25000"/>
                  </a:schemeClr>
                </a:solidFill>
              </a:rPr>
              <a:t>Pratap</a:t>
            </a:r>
            <a:r>
              <a:rPr lang="en-US" b="1" dirty="0">
                <a:solidFill>
                  <a:schemeClr val="bg2">
                    <a:lumMod val="25000"/>
                  </a:schemeClr>
                </a:solidFill>
              </a:rPr>
              <a:t> of Integra Micro Systems and many more.</a:t>
            </a:r>
            <a:endParaRPr lang="en-IN" b="1" dirty="0">
              <a:solidFill>
                <a:schemeClr val="bg2">
                  <a:lumMod val="25000"/>
                </a:schemeClr>
              </a:solidFill>
            </a:endParaRPr>
          </a:p>
        </p:txBody>
      </p:sp>
    </p:spTree>
    <p:extLst>
      <p:ext uri="{BB962C8B-B14F-4D97-AF65-F5344CB8AC3E}">
        <p14:creationId xmlns:p14="http://schemas.microsoft.com/office/powerpoint/2010/main" val="250057721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3200" b="1" dirty="0">
                <a:solidFill>
                  <a:schemeClr val="accent5">
                    <a:lumMod val="75000"/>
                  </a:schemeClr>
                </a:solidFill>
                <a:latin typeface="Georgia" panose="02040502050405020303" pitchFamily="18" charset="0"/>
              </a:rPr>
              <a:t>Business Model Innovation (BMI)</a:t>
            </a:r>
          </a:p>
        </p:txBody>
      </p:sp>
      <p:sp>
        <p:nvSpPr>
          <p:cNvPr id="3" name="Text Placeholder 2"/>
          <p:cNvSpPr>
            <a:spLocks noGrp="1"/>
          </p:cNvSpPr>
          <p:nvPr>
            <p:ph type="body" idx="1"/>
          </p:nvPr>
        </p:nvSpPr>
        <p:spPr>
          <a:xfrm>
            <a:off x="1007719" y="1414473"/>
            <a:ext cx="10346081" cy="6079587"/>
          </a:xfrm>
        </p:spPr>
        <p:txBody>
          <a:bodyPr vert="horz" lIns="91440" tIns="45720" rIns="91440" bIns="45720" rtlCol="0">
            <a:normAutofit/>
          </a:bodyPr>
          <a:lstStyle/>
          <a:p>
            <a:r>
              <a:rPr lang="en-US" b="1" dirty="0">
                <a:solidFill>
                  <a:schemeClr val="bg2">
                    <a:lumMod val="25000"/>
                  </a:schemeClr>
                </a:solidFill>
              </a:rPr>
              <a:t>A business model is a business context explaining how an </a:t>
            </a:r>
            <a:r>
              <a:rPr lang="en-IN" b="1" dirty="0">
                <a:solidFill>
                  <a:schemeClr val="bg2">
                    <a:lumMod val="25000"/>
                  </a:schemeClr>
                </a:solidFill>
              </a:rPr>
              <a:t>organization creates and delivers values in economic, social, cultural or other forms. </a:t>
            </a:r>
          </a:p>
          <a:p>
            <a:r>
              <a:rPr lang="en-IN" b="1" dirty="0">
                <a:solidFill>
                  <a:schemeClr val="bg2">
                    <a:lumMod val="25000"/>
                  </a:schemeClr>
                </a:solidFill>
              </a:rPr>
              <a:t>The process of </a:t>
            </a:r>
            <a:r>
              <a:rPr lang="en-IN" b="1" dirty="0">
                <a:solidFill>
                  <a:schemeClr val="accent5">
                    <a:lumMod val="75000"/>
                  </a:schemeClr>
                </a:solidFill>
              </a:rPr>
              <a:t>reconstruction </a:t>
            </a:r>
            <a:r>
              <a:rPr lang="en-IN" b="1" dirty="0">
                <a:solidFill>
                  <a:schemeClr val="bg2">
                    <a:lumMod val="25000"/>
                  </a:schemeClr>
                </a:solidFill>
              </a:rPr>
              <a:t>of various aspects of the business for meeting changing market behaviour and delivering </a:t>
            </a:r>
            <a:r>
              <a:rPr lang="en-IN" b="1" dirty="0">
                <a:solidFill>
                  <a:schemeClr val="accent5">
                    <a:lumMod val="75000"/>
                  </a:schemeClr>
                </a:solidFill>
              </a:rPr>
              <a:t>increasingly superior value</a:t>
            </a:r>
            <a:r>
              <a:rPr lang="en-IN" b="1" dirty="0">
                <a:solidFill>
                  <a:schemeClr val="bg2">
                    <a:lumMod val="25000"/>
                  </a:schemeClr>
                </a:solidFill>
              </a:rPr>
              <a:t> to customers is business model innovation. </a:t>
            </a:r>
          </a:p>
          <a:p>
            <a:r>
              <a:rPr lang="en-IN" b="1" dirty="0">
                <a:solidFill>
                  <a:schemeClr val="accent5">
                    <a:lumMod val="75000"/>
                  </a:schemeClr>
                </a:solidFill>
              </a:rPr>
              <a:t>Execution</a:t>
            </a:r>
            <a:r>
              <a:rPr lang="en-IN" b="1" dirty="0">
                <a:solidFill>
                  <a:schemeClr val="bg2">
                    <a:lumMod val="25000"/>
                  </a:schemeClr>
                </a:solidFill>
              </a:rPr>
              <a:t> of the plan is an integral part of BMI and thus, management is inextricable part of BMI. </a:t>
            </a:r>
            <a:r>
              <a:rPr lang="en-IN" b="1" dirty="0">
                <a:solidFill>
                  <a:schemeClr val="accent5">
                    <a:lumMod val="75000"/>
                  </a:schemeClr>
                </a:solidFill>
              </a:rPr>
              <a:t>Management innovation </a:t>
            </a:r>
            <a:r>
              <a:rPr lang="en-IN" b="1" dirty="0">
                <a:solidFill>
                  <a:schemeClr val="bg2">
                    <a:lumMod val="25000"/>
                  </a:schemeClr>
                </a:solidFill>
              </a:rPr>
              <a:t>is a continuous process.</a:t>
            </a:r>
          </a:p>
        </p:txBody>
      </p:sp>
    </p:spTree>
    <p:extLst>
      <p:ext uri="{BB962C8B-B14F-4D97-AF65-F5344CB8AC3E}">
        <p14:creationId xmlns:p14="http://schemas.microsoft.com/office/powerpoint/2010/main" val="17110070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7691" y="405005"/>
            <a:ext cx="10515600" cy="963164"/>
          </a:xfrm>
          <a:ln>
            <a:noFill/>
          </a:ln>
        </p:spPr>
        <p:txBody>
          <a:bodyPr vert="horz" lIns="91440" tIns="45720" rIns="91440" bIns="45720" rtlCol="0" anchor="ctr">
            <a:normAutofit/>
          </a:bodyPr>
          <a:lstStyle/>
          <a:p>
            <a:r>
              <a:rPr lang="en-US" sz="3600" b="1" dirty="0">
                <a:solidFill>
                  <a:srgbClr val="002060"/>
                </a:solidFill>
                <a:latin typeface="Georgia" panose="02040502050405020303" pitchFamily="18" charset="0"/>
              </a:rPr>
              <a:t>Competitive Advantage</a:t>
            </a:r>
            <a:endParaRPr lang="en-IN" sz="3600" b="1" dirty="0">
              <a:solidFill>
                <a:srgbClr val="002060"/>
              </a:solidFill>
              <a:latin typeface="Georgia" panose="02040502050405020303" pitchFamily="18" charset="0"/>
            </a:endParaRPr>
          </a:p>
        </p:txBody>
      </p:sp>
      <p:sp>
        <p:nvSpPr>
          <p:cNvPr id="3" name="Content Placeholder 2"/>
          <p:cNvSpPr>
            <a:spLocks noGrp="1"/>
          </p:cNvSpPr>
          <p:nvPr>
            <p:ph idx="1"/>
          </p:nvPr>
        </p:nvSpPr>
        <p:spPr>
          <a:xfrm>
            <a:off x="1267691" y="1549401"/>
            <a:ext cx="8875550" cy="4381498"/>
          </a:xfrm>
        </p:spPr>
        <p:txBody>
          <a:bodyPr>
            <a:normAutofit/>
          </a:bodyPr>
          <a:lstStyle/>
          <a:p>
            <a:r>
              <a:rPr lang="en-US" sz="2400" b="1" dirty="0"/>
              <a:t>Competitive advantage is the skill necessary to outpace your rivals.</a:t>
            </a:r>
          </a:p>
          <a:p>
            <a:r>
              <a:rPr lang="en-US" sz="2400" b="1" dirty="0"/>
              <a:t>Most successful companies derive such advantages through </a:t>
            </a:r>
            <a:r>
              <a:rPr lang="en-US" sz="2400" b="1" u="sng" dirty="0"/>
              <a:t>knowledge</a:t>
            </a:r>
            <a:r>
              <a:rPr lang="en-US" sz="2400" b="1" dirty="0"/>
              <a:t>, </a:t>
            </a:r>
            <a:r>
              <a:rPr lang="en-US" sz="2400" b="1" u="sng" dirty="0"/>
              <a:t>technology</a:t>
            </a:r>
            <a:r>
              <a:rPr lang="en-US" sz="2400" b="1" dirty="0"/>
              <a:t>, </a:t>
            </a:r>
            <a:r>
              <a:rPr lang="en-US" sz="2400" b="1" u="sng" dirty="0"/>
              <a:t>information</a:t>
            </a:r>
            <a:r>
              <a:rPr lang="en-US" sz="2400" b="1" dirty="0"/>
              <a:t> (</a:t>
            </a:r>
            <a:r>
              <a:rPr lang="en-US" sz="2400" b="1" u="sng" dirty="0"/>
              <a:t>data</a:t>
            </a:r>
            <a:r>
              <a:rPr lang="en-US" sz="2400" b="1" dirty="0"/>
              <a:t>), and by </a:t>
            </a:r>
            <a:r>
              <a:rPr lang="en-US" sz="2400" b="1" u="sng" dirty="0"/>
              <a:t>adapting</a:t>
            </a:r>
            <a:r>
              <a:rPr lang="en-US" sz="2400" b="1" dirty="0"/>
              <a:t> or restructuring their offerings as the market evolves.</a:t>
            </a:r>
          </a:p>
          <a:p>
            <a:r>
              <a:rPr lang="en-US" sz="2400" b="1" dirty="0"/>
              <a:t>Companies come up with product-market-fit and customers love the product/service they offer.</a:t>
            </a:r>
          </a:p>
          <a:p>
            <a:r>
              <a:rPr lang="en-US" sz="2400" b="1" dirty="0"/>
              <a:t>Create great brand with such narrative that customers fall in</a:t>
            </a:r>
            <a:br>
              <a:rPr lang="en-US" sz="2400" b="1" dirty="0"/>
            </a:br>
            <a:r>
              <a:rPr lang="en-US" sz="2400" b="1" dirty="0"/>
              <a:t>love with their story and the brand. </a:t>
            </a:r>
            <a:endParaRPr lang="en-IN" sz="2400" b="1" dirty="0"/>
          </a:p>
        </p:txBody>
      </p:sp>
    </p:spTree>
    <p:extLst>
      <p:ext uri="{BB962C8B-B14F-4D97-AF65-F5344CB8AC3E}">
        <p14:creationId xmlns:p14="http://schemas.microsoft.com/office/powerpoint/2010/main" val="26014667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vert="horz" lIns="91440" tIns="45720" rIns="91440" bIns="45720" rtlCol="0">
            <a:normAutofit/>
          </a:bodyPr>
          <a:lstStyle/>
          <a:p>
            <a:r>
              <a:rPr lang="en-US" b="1" dirty="0">
                <a:solidFill>
                  <a:schemeClr val="bg2">
                    <a:lumMod val="25000"/>
                  </a:schemeClr>
                </a:solidFill>
              </a:rPr>
              <a:t>When the game gets tough, change the game.</a:t>
            </a:r>
          </a:p>
          <a:p>
            <a:pPr marL="0" indent="0">
              <a:buNone/>
            </a:pPr>
            <a:r>
              <a:rPr lang="en-US" b="1" dirty="0" smtClean="0">
                <a:solidFill>
                  <a:schemeClr val="bg2">
                    <a:lumMod val="25000"/>
                  </a:schemeClr>
                </a:solidFill>
              </a:rPr>
              <a:t>                        </a:t>
            </a:r>
            <a:endParaRPr lang="en-US" b="1" dirty="0">
              <a:solidFill>
                <a:schemeClr val="bg2">
                  <a:lumMod val="25000"/>
                </a:schemeClr>
              </a:solidFill>
            </a:endParaRPr>
          </a:p>
          <a:p>
            <a:endParaRPr lang="en-IN" b="1" dirty="0">
              <a:solidFill>
                <a:schemeClr val="bg2">
                  <a:lumMod val="25000"/>
                </a:schemeClr>
              </a:solidFill>
            </a:endParaRPr>
          </a:p>
        </p:txBody>
      </p:sp>
      <p:sp>
        <p:nvSpPr>
          <p:cNvPr id="4" name="TextBox 3"/>
          <p:cNvSpPr txBox="1"/>
          <p:nvPr/>
        </p:nvSpPr>
        <p:spPr>
          <a:xfrm>
            <a:off x="3245708" y="3179805"/>
            <a:ext cx="5988908" cy="369332"/>
          </a:xfrm>
          <a:prstGeom prst="rect">
            <a:avLst/>
          </a:prstGeom>
          <a:noFill/>
        </p:spPr>
        <p:txBody>
          <a:bodyPr wrap="square" rtlCol="0">
            <a:spAutoFit/>
          </a:bodyPr>
          <a:lstStyle/>
          <a:p>
            <a:r>
              <a:rPr lang="en-US" dirty="0" smtClean="0"/>
              <a:t>Example: </a:t>
            </a:r>
            <a:r>
              <a:rPr lang="en-US" dirty="0" err="1" smtClean="0"/>
              <a:t>Dhirubhai</a:t>
            </a:r>
            <a:r>
              <a:rPr lang="en-US" dirty="0" smtClean="0"/>
              <a:t> </a:t>
            </a:r>
            <a:endParaRPr lang="en-IN" dirty="0"/>
          </a:p>
        </p:txBody>
      </p:sp>
    </p:spTree>
    <p:extLst>
      <p:ext uri="{BB962C8B-B14F-4D97-AF65-F5344CB8AC3E}">
        <p14:creationId xmlns:p14="http://schemas.microsoft.com/office/powerpoint/2010/main" val="386075486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504" y="564218"/>
            <a:ext cx="10515600" cy="715530"/>
          </a:xfrm>
        </p:spPr>
        <p:txBody>
          <a:bodyPr vert="horz" lIns="91440" tIns="45720" rIns="91440" bIns="45720" rtlCol="0" anchor="ctr">
            <a:normAutofit/>
          </a:bodyPr>
          <a:lstStyle/>
          <a:p>
            <a:r>
              <a:rPr lang="en-US" sz="3200" b="1" dirty="0">
                <a:solidFill>
                  <a:schemeClr val="accent5">
                    <a:lumMod val="75000"/>
                  </a:schemeClr>
                </a:solidFill>
                <a:latin typeface="Georgia" panose="02040502050405020303" pitchFamily="18" charset="0"/>
              </a:rPr>
              <a:t>Innovation Contexts </a:t>
            </a:r>
            <a:endParaRPr lang="en-IN" sz="3200" b="1" dirty="0">
              <a:solidFill>
                <a:schemeClr val="accent5">
                  <a:lumMod val="75000"/>
                </a:schemeClr>
              </a:solidFill>
              <a:latin typeface="Georgia" panose="02040502050405020303" pitchFamily="18" charset="0"/>
            </a:endParaRPr>
          </a:p>
        </p:txBody>
      </p:sp>
      <p:graphicFrame>
        <p:nvGraphicFramePr>
          <p:cNvPr id="5" name="Diagram 4"/>
          <p:cNvGraphicFramePr/>
          <p:nvPr>
            <p:extLst>
              <p:ext uri="{D42A27DB-BD31-4B8C-83A1-F6EECF244321}">
                <p14:modId xmlns:p14="http://schemas.microsoft.com/office/powerpoint/2010/main" val="1859664713"/>
              </p:ext>
            </p:extLst>
          </p:nvPr>
        </p:nvGraphicFramePr>
        <p:xfrm>
          <a:off x="765140" y="56421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p:cNvSpPr/>
          <p:nvPr/>
        </p:nvSpPr>
        <p:spPr>
          <a:xfrm>
            <a:off x="7666182" y="2212930"/>
            <a:ext cx="3463636" cy="646331"/>
          </a:xfrm>
          <a:prstGeom prst="rect">
            <a:avLst/>
          </a:prstGeom>
        </p:spPr>
        <p:txBody>
          <a:bodyPr wrap="square">
            <a:spAutoFit/>
          </a:bodyPr>
          <a:lstStyle/>
          <a:p>
            <a:r>
              <a:rPr lang="en-US" sz="1800" b="1" dirty="0" smtClean="0">
                <a:solidFill>
                  <a:schemeClr val="dk1"/>
                </a:solidFill>
                <a:latin typeface="Calibri"/>
                <a:ea typeface="Calibri"/>
                <a:cs typeface="Calibri"/>
                <a:sym typeface="Calibri"/>
              </a:rPr>
              <a:t>Source     </a:t>
            </a:r>
            <a:r>
              <a:rPr lang="en-US" sz="1800" b="1" dirty="0" smtClean="0">
                <a:solidFill>
                  <a:schemeClr val="dk1"/>
                </a:solidFill>
                <a:latin typeface="Calibri"/>
                <a:ea typeface="Calibri"/>
                <a:cs typeface="Calibri"/>
                <a:sym typeface="Calibri"/>
                <a:hlinkClick r:id="rId7"/>
              </a:rPr>
              <a:t>    https</a:t>
            </a:r>
            <a:r>
              <a:rPr lang="en-US" sz="1800" b="1" dirty="0">
                <a:solidFill>
                  <a:schemeClr val="dk1"/>
                </a:solidFill>
                <a:latin typeface="Calibri"/>
                <a:ea typeface="Calibri"/>
                <a:cs typeface="Calibri"/>
                <a:sym typeface="Calibri"/>
                <a:hlinkClick r:id="rId7"/>
              </a:rPr>
              <a:t>://intelligence.weforum.org</a:t>
            </a:r>
            <a:endParaRPr lang="en-IN" sz="1800" dirty="0"/>
          </a:p>
        </p:txBody>
      </p:sp>
    </p:spTree>
    <p:extLst>
      <p:ext uri="{BB962C8B-B14F-4D97-AF65-F5344CB8AC3E}">
        <p14:creationId xmlns:p14="http://schemas.microsoft.com/office/powerpoint/2010/main" val="22376783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3200" b="1" dirty="0">
                <a:solidFill>
                  <a:schemeClr val="accent5">
                    <a:lumMod val="75000"/>
                  </a:schemeClr>
                </a:solidFill>
                <a:latin typeface="Georgia" panose="02040502050405020303" pitchFamily="18" charset="0"/>
              </a:rPr>
              <a:t>Technology Innovation – Emerging Areas</a:t>
            </a:r>
            <a:endParaRPr lang="en-IN" sz="3200" b="1" dirty="0">
              <a:solidFill>
                <a:schemeClr val="accent5">
                  <a:lumMod val="75000"/>
                </a:schemeClr>
              </a:solidFill>
              <a:latin typeface="Georgia" panose="02040502050405020303" pitchFamily="18" charset="0"/>
            </a:endParaRPr>
          </a:p>
        </p:txBody>
      </p:sp>
      <p:sp>
        <p:nvSpPr>
          <p:cNvPr id="3" name="Text Placeholder 2"/>
          <p:cNvSpPr>
            <a:spLocks noGrp="1"/>
          </p:cNvSpPr>
          <p:nvPr>
            <p:ph type="body" idx="1"/>
          </p:nvPr>
        </p:nvSpPr>
        <p:spPr>
          <a:xfrm>
            <a:off x="532342" y="1690687"/>
            <a:ext cx="10515600" cy="4545355"/>
          </a:xfrm>
        </p:spPr>
        <p:txBody>
          <a:bodyPr vert="horz" lIns="91440" tIns="45720" rIns="91440" bIns="45720" numCol="2" rtlCol="0">
            <a:noAutofit/>
          </a:bodyPr>
          <a:lstStyle/>
          <a:p>
            <a:r>
              <a:rPr lang="en-US" b="1" dirty="0">
                <a:solidFill>
                  <a:schemeClr val="bg2">
                    <a:lumMod val="25000"/>
                  </a:schemeClr>
                </a:solidFill>
              </a:rPr>
              <a:t>Fourth industrial revolution</a:t>
            </a:r>
          </a:p>
          <a:p>
            <a:r>
              <a:rPr lang="en-US" b="1" dirty="0">
                <a:solidFill>
                  <a:schemeClr val="bg2">
                    <a:lumMod val="25000"/>
                  </a:schemeClr>
                </a:solidFill>
              </a:rPr>
              <a:t>Biotechnology</a:t>
            </a:r>
          </a:p>
          <a:p>
            <a:r>
              <a:rPr lang="en-US" b="1" dirty="0">
                <a:solidFill>
                  <a:schemeClr val="bg2">
                    <a:lumMod val="25000"/>
                  </a:schemeClr>
                </a:solidFill>
              </a:rPr>
              <a:t>3D printing</a:t>
            </a:r>
          </a:p>
          <a:p>
            <a:r>
              <a:rPr lang="en-US" b="1" dirty="0">
                <a:solidFill>
                  <a:schemeClr val="bg2">
                    <a:lumMod val="25000"/>
                  </a:schemeClr>
                </a:solidFill>
              </a:rPr>
              <a:t>Virtual and augmented reality</a:t>
            </a:r>
          </a:p>
          <a:p>
            <a:r>
              <a:rPr lang="en-US" b="1" dirty="0">
                <a:solidFill>
                  <a:schemeClr val="bg2">
                    <a:lumMod val="25000"/>
                  </a:schemeClr>
                </a:solidFill>
              </a:rPr>
              <a:t>Artificial Intelligence &amp; Robotics</a:t>
            </a:r>
          </a:p>
          <a:p>
            <a:r>
              <a:rPr lang="en-US" b="1" dirty="0">
                <a:solidFill>
                  <a:schemeClr val="bg2">
                    <a:lumMod val="25000"/>
                  </a:schemeClr>
                </a:solidFill>
              </a:rPr>
              <a:t>Human enhancement</a:t>
            </a:r>
          </a:p>
          <a:p>
            <a:endParaRPr lang="en-US" b="1" dirty="0">
              <a:solidFill>
                <a:schemeClr val="bg2">
                  <a:lumMod val="25000"/>
                </a:schemeClr>
              </a:solidFill>
            </a:endParaRPr>
          </a:p>
          <a:p>
            <a:endParaRPr lang="en-US" b="1" dirty="0">
              <a:solidFill>
                <a:schemeClr val="bg2">
                  <a:lumMod val="25000"/>
                </a:schemeClr>
              </a:solidFill>
            </a:endParaRPr>
          </a:p>
          <a:p>
            <a:endParaRPr lang="en-US" b="1" dirty="0" smtClean="0">
              <a:solidFill>
                <a:schemeClr val="bg2">
                  <a:lumMod val="25000"/>
                </a:schemeClr>
              </a:solidFill>
            </a:endParaRPr>
          </a:p>
          <a:p>
            <a:endParaRPr lang="en-US" b="1" dirty="0">
              <a:solidFill>
                <a:schemeClr val="bg2">
                  <a:lumMod val="25000"/>
                </a:schemeClr>
              </a:solidFill>
            </a:endParaRPr>
          </a:p>
          <a:p>
            <a:endParaRPr lang="en-US" b="1" dirty="0" smtClean="0">
              <a:solidFill>
                <a:schemeClr val="bg2">
                  <a:lumMod val="25000"/>
                </a:schemeClr>
              </a:solidFill>
            </a:endParaRPr>
          </a:p>
          <a:p>
            <a:r>
              <a:rPr lang="en-US" b="1" dirty="0" smtClean="0">
                <a:solidFill>
                  <a:schemeClr val="bg2">
                    <a:lumMod val="25000"/>
                  </a:schemeClr>
                </a:solidFill>
              </a:rPr>
              <a:t>Advanced </a:t>
            </a:r>
            <a:r>
              <a:rPr lang="en-US" b="1" dirty="0">
                <a:solidFill>
                  <a:schemeClr val="bg2">
                    <a:lumMod val="25000"/>
                  </a:schemeClr>
                </a:solidFill>
              </a:rPr>
              <a:t>materials</a:t>
            </a:r>
          </a:p>
          <a:p>
            <a:r>
              <a:rPr lang="en-US" b="1" dirty="0">
                <a:solidFill>
                  <a:schemeClr val="bg2">
                    <a:lumMod val="25000"/>
                  </a:schemeClr>
                </a:solidFill>
              </a:rPr>
              <a:t>5G</a:t>
            </a:r>
          </a:p>
          <a:p>
            <a:r>
              <a:rPr lang="en-US" b="1" dirty="0">
                <a:solidFill>
                  <a:schemeClr val="bg2">
                    <a:lumMod val="25000"/>
                  </a:schemeClr>
                </a:solidFill>
              </a:rPr>
              <a:t>Internet of things</a:t>
            </a:r>
          </a:p>
          <a:p>
            <a:r>
              <a:rPr lang="en-US" b="1" dirty="0">
                <a:solidFill>
                  <a:schemeClr val="bg2">
                    <a:lumMod val="25000"/>
                  </a:schemeClr>
                </a:solidFill>
              </a:rPr>
              <a:t>Autonomous transportation</a:t>
            </a:r>
          </a:p>
          <a:p>
            <a:r>
              <a:rPr lang="en-US" b="1" dirty="0">
                <a:solidFill>
                  <a:schemeClr val="bg2">
                    <a:lumMod val="25000"/>
                  </a:schemeClr>
                </a:solidFill>
              </a:rPr>
              <a:t>Digital communication</a:t>
            </a:r>
          </a:p>
          <a:p>
            <a:r>
              <a:rPr lang="en-US" b="1" dirty="0" err="1">
                <a:solidFill>
                  <a:schemeClr val="bg2">
                    <a:lumMod val="25000"/>
                  </a:schemeClr>
                </a:solidFill>
              </a:rPr>
              <a:t>Blockchain</a:t>
            </a:r>
            <a:endParaRPr lang="en-US" b="1" dirty="0">
              <a:solidFill>
                <a:schemeClr val="bg2">
                  <a:lumMod val="25000"/>
                </a:schemeClr>
              </a:solidFill>
            </a:endParaRPr>
          </a:p>
          <a:p>
            <a:r>
              <a:rPr lang="en-US" b="1" dirty="0">
                <a:solidFill>
                  <a:schemeClr val="bg2">
                    <a:lumMod val="25000"/>
                  </a:schemeClr>
                </a:solidFill>
              </a:rPr>
              <a:t>Quantum computing</a:t>
            </a:r>
          </a:p>
          <a:p>
            <a:endParaRPr lang="en-US" b="1" dirty="0">
              <a:solidFill>
                <a:schemeClr val="bg2">
                  <a:lumMod val="25000"/>
                </a:schemeClr>
              </a:solidFill>
            </a:endParaRPr>
          </a:p>
          <a:p>
            <a:endParaRPr lang="en-US" b="1" dirty="0">
              <a:solidFill>
                <a:schemeClr val="bg2">
                  <a:lumMod val="25000"/>
                </a:schemeClr>
              </a:solidFill>
            </a:endParaRPr>
          </a:p>
          <a:p>
            <a:endParaRPr lang="en-US" b="1" dirty="0">
              <a:solidFill>
                <a:schemeClr val="bg2">
                  <a:lumMod val="25000"/>
                </a:schemeClr>
              </a:solidFill>
            </a:endParaRPr>
          </a:p>
          <a:p>
            <a:endParaRPr lang="en-IN" b="1" dirty="0">
              <a:solidFill>
                <a:schemeClr val="bg2">
                  <a:lumMod val="25000"/>
                </a:schemeClr>
              </a:solidFill>
            </a:endParaRPr>
          </a:p>
        </p:txBody>
      </p:sp>
    </p:spTree>
    <p:extLst>
      <p:ext uri="{BB962C8B-B14F-4D97-AF65-F5344CB8AC3E}">
        <p14:creationId xmlns:p14="http://schemas.microsoft.com/office/powerpoint/2010/main" val="277522891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IN" sz="3200" b="1" dirty="0">
                <a:solidFill>
                  <a:schemeClr val="accent5">
                    <a:lumMod val="75000"/>
                  </a:schemeClr>
                </a:solidFill>
                <a:latin typeface="Georgia" panose="02040502050405020303" pitchFamily="18" charset="0"/>
              </a:rPr>
              <a:t>Business Model Innovation: Industrial Revolution - 4.0 </a:t>
            </a:r>
          </a:p>
        </p:txBody>
      </p:sp>
      <p:sp>
        <p:nvSpPr>
          <p:cNvPr id="3" name="Text Placeholder 2"/>
          <p:cNvSpPr>
            <a:spLocks noGrp="1"/>
          </p:cNvSpPr>
          <p:nvPr>
            <p:ph type="body" idx="1"/>
          </p:nvPr>
        </p:nvSpPr>
        <p:spPr>
          <a:xfrm>
            <a:off x="838200" y="1493116"/>
            <a:ext cx="8964168" cy="4351338"/>
          </a:xfrm>
        </p:spPr>
        <p:txBody>
          <a:bodyPr vert="horz" lIns="91440" tIns="45720" rIns="91440" bIns="45720" rtlCol="0">
            <a:normAutofit/>
          </a:bodyPr>
          <a:lstStyle/>
          <a:p>
            <a:r>
              <a:rPr lang="en-US" b="1" dirty="0">
                <a:solidFill>
                  <a:schemeClr val="bg2">
                    <a:lumMod val="25000"/>
                  </a:schemeClr>
                </a:solidFill>
              </a:rPr>
              <a:t>Disrupts status quo to provide better comforts to people or alleviate pain.</a:t>
            </a:r>
            <a:endParaRPr lang="en-IN" b="1" dirty="0">
              <a:solidFill>
                <a:schemeClr val="bg2">
                  <a:lumMod val="25000"/>
                </a:schemeClr>
              </a:solidFill>
            </a:endParaRPr>
          </a:p>
          <a:p>
            <a:r>
              <a:rPr lang="en-US" b="1" dirty="0">
                <a:solidFill>
                  <a:schemeClr val="bg2">
                    <a:lumMod val="25000"/>
                  </a:schemeClr>
                </a:solidFill>
              </a:rPr>
              <a:t>The future of economic progress</a:t>
            </a:r>
          </a:p>
          <a:p>
            <a:r>
              <a:rPr lang="en-US" b="1" dirty="0">
                <a:solidFill>
                  <a:schemeClr val="bg2">
                    <a:lumMod val="25000"/>
                  </a:schemeClr>
                </a:solidFill>
              </a:rPr>
              <a:t>Shape corporate governance</a:t>
            </a:r>
          </a:p>
          <a:p>
            <a:r>
              <a:rPr lang="en-US" b="1" dirty="0">
                <a:solidFill>
                  <a:schemeClr val="bg2">
                    <a:lumMod val="25000"/>
                  </a:schemeClr>
                </a:solidFill>
              </a:rPr>
              <a:t>Next generation information technology</a:t>
            </a:r>
          </a:p>
          <a:p>
            <a:r>
              <a:rPr lang="en-US" b="1" dirty="0">
                <a:solidFill>
                  <a:schemeClr val="bg2">
                    <a:lumMod val="25000"/>
                  </a:schemeClr>
                </a:solidFill>
              </a:rPr>
              <a:t>Will promote new multinationals</a:t>
            </a:r>
          </a:p>
        </p:txBody>
      </p:sp>
    </p:spTree>
    <p:extLst>
      <p:ext uri="{BB962C8B-B14F-4D97-AF65-F5344CB8AC3E}">
        <p14:creationId xmlns:p14="http://schemas.microsoft.com/office/powerpoint/2010/main" val="377950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3200" b="1" dirty="0">
                <a:solidFill>
                  <a:schemeClr val="accent5">
                    <a:lumMod val="75000"/>
                  </a:schemeClr>
                </a:solidFill>
                <a:latin typeface="Georgia" panose="02040502050405020303" pitchFamily="18" charset="0"/>
              </a:rPr>
              <a:t>Is Technology Innovation Different from BMI?</a:t>
            </a:r>
            <a:endParaRPr lang="en-IN" sz="3200" b="1" dirty="0">
              <a:solidFill>
                <a:schemeClr val="accent5">
                  <a:lumMod val="75000"/>
                </a:schemeClr>
              </a:solidFill>
              <a:latin typeface="Georgia" panose="02040502050405020303" pitchFamily="18" charset="0"/>
            </a:endParaRPr>
          </a:p>
        </p:txBody>
      </p:sp>
      <p:sp>
        <p:nvSpPr>
          <p:cNvPr id="3" name="Text Placeholder 2"/>
          <p:cNvSpPr>
            <a:spLocks noGrp="1"/>
          </p:cNvSpPr>
          <p:nvPr>
            <p:ph type="body" idx="1"/>
          </p:nvPr>
        </p:nvSpPr>
        <p:spPr>
          <a:xfrm>
            <a:off x="838200" y="1622425"/>
            <a:ext cx="10515600" cy="2182957"/>
          </a:xfrm>
        </p:spPr>
        <p:txBody>
          <a:bodyPr vert="horz" lIns="91440" tIns="45720" rIns="91440" bIns="45720" rtlCol="0">
            <a:normAutofit/>
          </a:bodyPr>
          <a:lstStyle/>
          <a:p>
            <a:r>
              <a:rPr lang="en-US" b="1" dirty="0">
                <a:solidFill>
                  <a:schemeClr val="bg2">
                    <a:lumMod val="25000"/>
                  </a:schemeClr>
                </a:solidFill>
              </a:rPr>
              <a:t>All technology innovations are part of BMI</a:t>
            </a:r>
          </a:p>
          <a:p>
            <a:r>
              <a:rPr lang="en-US" b="1" dirty="0">
                <a:solidFill>
                  <a:schemeClr val="bg2">
                    <a:lumMod val="25000"/>
                  </a:schemeClr>
                </a:solidFill>
              </a:rPr>
              <a:t>Some BMIs are through technology innovation</a:t>
            </a:r>
            <a:endParaRPr lang="en-IN" b="1" dirty="0">
              <a:solidFill>
                <a:schemeClr val="bg2">
                  <a:lumMod val="25000"/>
                </a:schemeClr>
              </a:solidFill>
            </a:endParaRPr>
          </a:p>
        </p:txBody>
      </p:sp>
    </p:spTree>
    <p:extLst>
      <p:ext uri="{BB962C8B-B14F-4D97-AF65-F5344CB8AC3E}">
        <p14:creationId xmlns:p14="http://schemas.microsoft.com/office/powerpoint/2010/main" val="226334622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019" y="423535"/>
            <a:ext cx="10515600" cy="888029"/>
          </a:xfrm>
        </p:spPr>
        <p:txBody>
          <a:bodyPr>
            <a:normAutofit fontScale="90000"/>
          </a:bodyPr>
          <a:lstStyle/>
          <a:p>
            <a:r>
              <a:rPr lang="en-IN" sz="3200" b="1" i="1" dirty="0" smtClean="0">
                <a:solidFill>
                  <a:schemeClr val="accent5">
                    <a:lumMod val="75000"/>
                  </a:schemeClr>
                </a:solidFill>
              </a:rPr>
              <a:t>“Get the business model wrong and there is no business” – </a:t>
            </a:r>
            <a:r>
              <a:rPr lang="en-IN" sz="3200" b="1" dirty="0" err="1" smtClean="0">
                <a:solidFill>
                  <a:schemeClr val="accent5">
                    <a:lumMod val="75000"/>
                  </a:schemeClr>
                </a:solidFill>
              </a:rPr>
              <a:t>Prof.</a:t>
            </a:r>
            <a:r>
              <a:rPr lang="en-IN" sz="3200" b="1" dirty="0" smtClean="0">
                <a:solidFill>
                  <a:schemeClr val="accent5">
                    <a:lumMod val="75000"/>
                  </a:schemeClr>
                </a:solidFill>
              </a:rPr>
              <a:t> David </a:t>
            </a:r>
            <a:r>
              <a:rPr lang="en-IN" sz="3200" b="1" dirty="0" err="1" smtClean="0">
                <a:solidFill>
                  <a:schemeClr val="accent5">
                    <a:lumMod val="75000"/>
                  </a:schemeClr>
                </a:solidFill>
              </a:rPr>
              <a:t>Teece</a:t>
            </a:r>
            <a:r>
              <a:rPr lang="en-IN" sz="3200" b="1" dirty="0" smtClean="0">
                <a:solidFill>
                  <a:schemeClr val="accent5">
                    <a:lumMod val="75000"/>
                  </a:schemeClr>
                </a:solidFill>
              </a:rPr>
              <a:t>, University of California, </a:t>
            </a:r>
            <a:r>
              <a:rPr lang="en-IN" sz="3200" b="1" dirty="0" err="1" smtClean="0">
                <a:solidFill>
                  <a:schemeClr val="accent5">
                    <a:lumMod val="75000"/>
                  </a:schemeClr>
                </a:solidFill>
              </a:rPr>
              <a:t>Burckley</a:t>
            </a:r>
            <a:r>
              <a:rPr lang="en-IN" sz="3200" b="1" dirty="0" smtClean="0">
                <a:solidFill>
                  <a:schemeClr val="accent5">
                    <a:lumMod val="75000"/>
                  </a:schemeClr>
                </a:solidFill>
              </a:rPr>
              <a:t> </a:t>
            </a:r>
            <a:endParaRPr lang="en-US" sz="3200" b="1" dirty="0">
              <a:solidFill>
                <a:schemeClr val="accent5">
                  <a:lumMod val="75000"/>
                </a:schemeClr>
              </a:solidFill>
            </a:endParaRPr>
          </a:p>
        </p:txBody>
      </p:sp>
      <p:sp>
        <p:nvSpPr>
          <p:cNvPr id="3" name="Content Placeholder 2"/>
          <p:cNvSpPr>
            <a:spLocks noGrp="1"/>
          </p:cNvSpPr>
          <p:nvPr>
            <p:ph idx="1"/>
          </p:nvPr>
        </p:nvSpPr>
        <p:spPr>
          <a:xfrm>
            <a:off x="943304" y="1911926"/>
            <a:ext cx="9780114" cy="4212485"/>
          </a:xfrm>
        </p:spPr>
        <p:txBody>
          <a:bodyPr/>
          <a:lstStyle/>
          <a:p>
            <a:pPr marL="114300" indent="0">
              <a:lnSpc>
                <a:spcPct val="150000"/>
              </a:lnSpc>
              <a:buNone/>
            </a:pPr>
            <a:r>
              <a:rPr lang="en-IN" b="1" dirty="0" smtClean="0">
                <a:solidFill>
                  <a:schemeClr val="accent5">
                    <a:lumMod val="50000"/>
                  </a:schemeClr>
                </a:solidFill>
              </a:rPr>
              <a:t>What – What innovations are you executing?</a:t>
            </a:r>
          </a:p>
          <a:p>
            <a:pPr marL="114300" indent="0">
              <a:lnSpc>
                <a:spcPct val="150000"/>
              </a:lnSpc>
              <a:buNone/>
            </a:pPr>
            <a:r>
              <a:rPr lang="en-IN" b="1" dirty="0" smtClean="0"/>
              <a:t>Why</a:t>
            </a:r>
            <a:r>
              <a:rPr lang="en-IN" dirty="0" smtClean="0"/>
              <a:t> </a:t>
            </a:r>
            <a:r>
              <a:rPr lang="en-IN" dirty="0"/>
              <a:t>to innovate business model – will it </a:t>
            </a:r>
            <a:r>
              <a:rPr lang="en-IN" dirty="0" smtClean="0"/>
              <a:t>create more value to your customers and bring </a:t>
            </a:r>
            <a:r>
              <a:rPr lang="en-IN" dirty="0"/>
              <a:t>advantages to your organization? </a:t>
            </a:r>
          </a:p>
          <a:p>
            <a:pPr marL="114300" indent="0">
              <a:lnSpc>
                <a:spcPct val="100000"/>
              </a:lnSpc>
              <a:buNone/>
            </a:pPr>
            <a:r>
              <a:rPr lang="en-IN" b="1" dirty="0" smtClean="0">
                <a:solidFill>
                  <a:schemeClr val="accent5">
                    <a:lumMod val="50000"/>
                  </a:schemeClr>
                </a:solidFill>
              </a:rPr>
              <a:t>How – how are you going to create and deliver economic, social, cultural and environmental values?  </a:t>
            </a:r>
          </a:p>
          <a:p>
            <a:pPr marL="114300" indent="0">
              <a:lnSpc>
                <a:spcPct val="150000"/>
              </a:lnSpc>
              <a:buNone/>
            </a:pPr>
            <a:r>
              <a:rPr lang="en-IN" b="1" dirty="0" smtClean="0">
                <a:solidFill>
                  <a:schemeClr val="accent5">
                    <a:lumMod val="50000"/>
                  </a:schemeClr>
                </a:solidFill>
              </a:rPr>
              <a:t>For whom – Whose problems are you aiming alleviate?</a:t>
            </a:r>
          </a:p>
          <a:p>
            <a:endParaRPr lang="en-US" b="1" dirty="0">
              <a:solidFill>
                <a:schemeClr val="accent5">
                  <a:lumMod val="50000"/>
                </a:schemeClr>
              </a:solidFill>
            </a:endParaRPr>
          </a:p>
        </p:txBody>
      </p:sp>
      <p:sp>
        <p:nvSpPr>
          <p:cNvPr id="4" name="Rectangle 3"/>
          <p:cNvSpPr/>
          <p:nvPr/>
        </p:nvSpPr>
        <p:spPr>
          <a:xfrm>
            <a:off x="363509" y="1911926"/>
            <a:ext cx="672662" cy="3885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n-IN" sz="3600" b="1" dirty="0" smtClean="0">
                <a:solidFill>
                  <a:schemeClr val="accent5">
                    <a:lumMod val="50000"/>
                  </a:schemeClr>
                </a:solidFill>
                <a:sym typeface="Webdings" panose="05030102010509060703" pitchFamily="18" charset="2"/>
              </a:rPr>
              <a:t></a:t>
            </a:r>
          </a:p>
          <a:p>
            <a:pPr algn="ctr">
              <a:lnSpc>
                <a:spcPct val="200000"/>
              </a:lnSpc>
            </a:pPr>
            <a:r>
              <a:rPr lang="en-IN" sz="3600" b="1" dirty="0" smtClean="0">
                <a:solidFill>
                  <a:schemeClr val="accent5">
                    <a:lumMod val="50000"/>
                  </a:schemeClr>
                </a:solidFill>
                <a:sym typeface="Webdings" panose="05030102010509060703" pitchFamily="18" charset="2"/>
              </a:rPr>
              <a:t></a:t>
            </a:r>
          </a:p>
          <a:p>
            <a:pPr algn="ctr">
              <a:lnSpc>
                <a:spcPct val="200000"/>
              </a:lnSpc>
            </a:pPr>
            <a:r>
              <a:rPr lang="en-IN" sz="3600" b="1" dirty="0" smtClean="0">
                <a:solidFill>
                  <a:schemeClr val="accent5">
                    <a:lumMod val="50000"/>
                  </a:schemeClr>
                </a:solidFill>
                <a:sym typeface="Webdings" panose="05030102010509060703" pitchFamily="18" charset="2"/>
              </a:rPr>
              <a:t></a:t>
            </a:r>
          </a:p>
          <a:p>
            <a:pPr algn="ctr">
              <a:lnSpc>
                <a:spcPct val="200000"/>
              </a:lnSpc>
            </a:pPr>
            <a:r>
              <a:rPr lang="en-IN" sz="3600" b="1" dirty="0" smtClean="0">
                <a:solidFill>
                  <a:schemeClr val="accent5">
                    <a:lumMod val="50000"/>
                  </a:schemeClr>
                </a:solidFill>
                <a:sym typeface="Webdings" panose="05030102010509060703" pitchFamily="18" charset="2"/>
              </a:rPr>
              <a:t> </a:t>
            </a:r>
            <a:endParaRPr lang="en-US" sz="3600" b="1" dirty="0">
              <a:solidFill>
                <a:schemeClr val="accent5">
                  <a:lumMod val="50000"/>
                </a:schemeClr>
              </a:solidFill>
            </a:endParaRPr>
          </a:p>
        </p:txBody>
      </p:sp>
      <p:sp>
        <p:nvSpPr>
          <p:cNvPr id="5" name="TextBox 4"/>
          <p:cNvSpPr txBox="1"/>
          <p:nvPr/>
        </p:nvSpPr>
        <p:spPr>
          <a:xfrm>
            <a:off x="792019" y="1311564"/>
            <a:ext cx="10975108" cy="400110"/>
          </a:xfrm>
          <a:prstGeom prst="rect">
            <a:avLst/>
          </a:prstGeom>
          <a:noFill/>
        </p:spPr>
        <p:txBody>
          <a:bodyPr wrap="square" rtlCol="0">
            <a:spAutoFit/>
          </a:bodyPr>
          <a:lstStyle/>
          <a:p>
            <a:r>
              <a:rPr lang="en-US" sz="2000" b="1" dirty="0" smtClean="0">
                <a:solidFill>
                  <a:srgbClr val="002060"/>
                </a:solidFill>
              </a:rPr>
              <a:t>The What, Why, How, and Whom of BMI</a:t>
            </a:r>
            <a:endParaRPr lang="en-IN" sz="2000" b="1" dirty="0">
              <a:solidFill>
                <a:srgbClr val="002060"/>
              </a:solidFill>
            </a:endParaRPr>
          </a:p>
        </p:txBody>
      </p:sp>
      <p:sp>
        <p:nvSpPr>
          <p:cNvPr id="6" name="TextBox 5"/>
          <p:cNvSpPr txBox="1"/>
          <p:nvPr/>
        </p:nvSpPr>
        <p:spPr>
          <a:xfrm>
            <a:off x="487219" y="5998073"/>
            <a:ext cx="10975108" cy="400110"/>
          </a:xfrm>
          <a:prstGeom prst="rect">
            <a:avLst/>
          </a:prstGeom>
          <a:noFill/>
        </p:spPr>
        <p:txBody>
          <a:bodyPr wrap="square" rtlCol="0">
            <a:spAutoFit/>
          </a:bodyPr>
          <a:lstStyle/>
          <a:p>
            <a:r>
              <a:rPr lang="en-US" sz="2000" b="1" dirty="0" smtClean="0">
                <a:solidFill>
                  <a:srgbClr val="002060"/>
                </a:solidFill>
              </a:rPr>
              <a:t>Add to this, the when of BMI?</a:t>
            </a:r>
            <a:endParaRPr lang="en-IN" sz="2000" b="1" dirty="0">
              <a:solidFill>
                <a:srgbClr val="002060"/>
              </a:solidFill>
            </a:endParaRPr>
          </a:p>
        </p:txBody>
      </p:sp>
    </p:spTree>
    <p:extLst>
      <p:ext uri="{BB962C8B-B14F-4D97-AF65-F5344CB8AC3E}">
        <p14:creationId xmlns:p14="http://schemas.microsoft.com/office/powerpoint/2010/main" val="417647077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nvPr>
        </p:nvGraphicFramePr>
        <p:xfrm>
          <a:off x="1815171" y="1397000"/>
          <a:ext cx="6601522" cy="4616605"/>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4"/>
          <p:cNvSpPr>
            <a:spLocks noGrp="1"/>
          </p:cNvSpPr>
          <p:nvPr>
            <p:ph type="title"/>
          </p:nvPr>
        </p:nvSpPr>
        <p:spPr>
          <a:xfrm>
            <a:off x="838200" y="365125"/>
            <a:ext cx="10515600" cy="1031875"/>
          </a:xfrm>
        </p:spPr>
        <p:txBody>
          <a:bodyPr vert="horz" lIns="91440" tIns="45720" rIns="91440" bIns="45720" rtlCol="0" anchor="ctr">
            <a:normAutofit fontScale="90000"/>
          </a:bodyPr>
          <a:lstStyle/>
          <a:p>
            <a:r>
              <a:rPr lang="en-IN" sz="3200" b="1" dirty="0">
                <a:solidFill>
                  <a:schemeClr val="accent5">
                    <a:lumMod val="75000"/>
                  </a:schemeClr>
                </a:solidFill>
                <a:latin typeface="Georgia" panose="02040502050405020303" pitchFamily="18" charset="0"/>
              </a:rPr>
              <a:t>Business Model Innovators Outperform Competition in Terms of Operating Margin, Shareholders’ Return</a:t>
            </a:r>
            <a:endParaRPr lang="en-US" sz="3200" b="1" dirty="0">
              <a:solidFill>
                <a:schemeClr val="accent5">
                  <a:lumMod val="75000"/>
                </a:schemeClr>
              </a:solidFill>
              <a:latin typeface="Georgia" panose="02040502050405020303" pitchFamily="18" charset="0"/>
            </a:endParaRPr>
          </a:p>
        </p:txBody>
      </p:sp>
    </p:spTree>
    <p:extLst>
      <p:ext uri="{BB962C8B-B14F-4D97-AF65-F5344CB8AC3E}">
        <p14:creationId xmlns:p14="http://schemas.microsoft.com/office/powerpoint/2010/main" val="231431504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902745235"/>
              </p:ext>
            </p:extLst>
          </p:nvPr>
        </p:nvGraphicFramePr>
        <p:xfrm>
          <a:off x="512860" y="368736"/>
          <a:ext cx="9774935" cy="5672329"/>
        </p:xfrm>
        <a:graphic>
          <a:graphicData uri="http://schemas.openxmlformats.org/drawingml/2006/table">
            <a:tbl>
              <a:tblPr firstRow="1" bandRow="1">
                <a:tableStyleId>{5C22544A-7EE6-4342-B048-85BDC9FD1C3A}</a:tableStyleId>
              </a:tblPr>
              <a:tblGrid>
                <a:gridCol w="2048255">
                  <a:extLst>
                    <a:ext uri="{9D8B030D-6E8A-4147-A177-3AD203B41FA5}">
                      <a16:colId xmlns:a16="http://schemas.microsoft.com/office/drawing/2014/main" val="20000"/>
                    </a:ext>
                  </a:extLst>
                </a:gridCol>
                <a:gridCol w="1861719">
                  <a:extLst>
                    <a:ext uri="{9D8B030D-6E8A-4147-A177-3AD203B41FA5}">
                      <a16:colId xmlns:a16="http://schemas.microsoft.com/office/drawing/2014/main" val="20001"/>
                    </a:ext>
                  </a:extLst>
                </a:gridCol>
                <a:gridCol w="1954987">
                  <a:extLst>
                    <a:ext uri="{9D8B030D-6E8A-4147-A177-3AD203B41FA5}">
                      <a16:colId xmlns:a16="http://schemas.microsoft.com/office/drawing/2014/main" val="20002"/>
                    </a:ext>
                  </a:extLst>
                </a:gridCol>
                <a:gridCol w="1954987">
                  <a:extLst>
                    <a:ext uri="{9D8B030D-6E8A-4147-A177-3AD203B41FA5}">
                      <a16:colId xmlns:a16="http://schemas.microsoft.com/office/drawing/2014/main" val="20003"/>
                    </a:ext>
                  </a:extLst>
                </a:gridCol>
                <a:gridCol w="1954987">
                  <a:extLst>
                    <a:ext uri="{9D8B030D-6E8A-4147-A177-3AD203B41FA5}">
                      <a16:colId xmlns:a16="http://schemas.microsoft.com/office/drawing/2014/main" val="20004"/>
                    </a:ext>
                  </a:extLst>
                </a:gridCol>
              </a:tblGrid>
              <a:tr h="704089">
                <a:tc gridSpan="5">
                  <a:txBody>
                    <a:bodyPr/>
                    <a:lstStyle/>
                    <a:p>
                      <a:pPr algn="ctr"/>
                      <a:r>
                        <a:rPr lang="en-US" sz="2400" dirty="0" smtClean="0"/>
                        <a:t>Business</a:t>
                      </a:r>
                      <a:r>
                        <a:rPr lang="en-US" sz="2400" baseline="0" dirty="0" smtClean="0"/>
                        <a:t> Model Innovation is Possible in Several Forms</a:t>
                      </a:r>
                      <a:endParaRPr lang="en-IN" sz="2400" dirty="0"/>
                    </a:p>
                  </a:txBody>
                  <a:tcPr anchor="ct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1299969">
                <a:tc>
                  <a:txBody>
                    <a:bodyPr/>
                    <a:lstStyle/>
                    <a:p>
                      <a:r>
                        <a:rPr lang="en-US" sz="2400" b="1" dirty="0" smtClean="0"/>
                        <a:t>Value Proposition</a:t>
                      </a:r>
                      <a:endParaRPr lang="en-IN" sz="2400" b="1" dirty="0"/>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1" dirty="0" smtClean="0"/>
                        <a:t>The product as service and outcome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dirty="0" smtClean="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i="1" dirty="0" smtClean="0"/>
                        <a:t>General Electric</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i="1" dirty="0" smtClean="0"/>
                        <a:t>SaaS</a:t>
                      </a:r>
                      <a:endParaRPr lang="en-IN" sz="1600" i="1" dirty="0" smtClean="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1" i="0" u="none" strike="noStrike" cap="none" dirty="0" smtClean="0">
                          <a:solidFill>
                            <a:schemeClr val="dk1"/>
                          </a:solidFill>
                          <a:latin typeface="+mn-lt"/>
                          <a:ea typeface="+mn-ea"/>
                          <a:cs typeface="+mn-cs"/>
                          <a:sym typeface="Arial"/>
                        </a:rPr>
                        <a:t>The products as an experience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IN" baseline="0" dirty="0" smtClean="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600" b="0" i="1" u="none" strike="noStrike" cap="none" dirty="0" smtClean="0">
                          <a:solidFill>
                            <a:schemeClr val="dk1"/>
                          </a:solidFill>
                          <a:latin typeface="+mn-lt"/>
                          <a:ea typeface="+mn-ea"/>
                          <a:cs typeface="+mn-cs"/>
                          <a:sym typeface="Arial"/>
                        </a:rPr>
                        <a:t>Apple – iPod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0" i="1" u="none" strike="noStrike" cap="none" dirty="0" smtClean="0">
                          <a:solidFill>
                            <a:schemeClr val="dk1"/>
                          </a:solidFill>
                          <a:latin typeface="+mn-lt"/>
                          <a:ea typeface="+mn-ea"/>
                          <a:cs typeface="+mn-cs"/>
                          <a:sym typeface="Arial"/>
                        </a:rPr>
                        <a:t>Candle with aroma</a:t>
                      </a:r>
                      <a:endParaRPr lang="en-IN" sz="1600" b="0" i="1" u="none" strike="noStrike" cap="none" dirty="0" smtClean="0">
                        <a:solidFill>
                          <a:schemeClr val="dk1"/>
                        </a:solidFill>
                        <a:latin typeface="+mn-lt"/>
                        <a:ea typeface="+mn-ea"/>
                        <a:cs typeface="+mn-cs"/>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1" i="0" u="none" strike="noStrike" cap="none" dirty="0" smtClean="0">
                          <a:solidFill>
                            <a:schemeClr val="dk1"/>
                          </a:solidFill>
                          <a:latin typeface="+mn-lt"/>
                          <a:ea typeface="+mn-ea"/>
                          <a:cs typeface="+mn-cs"/>
                          <a:sym typeface="Arial"/>
                        </a:rPr>
                        <a:t>Trust premium</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dirty="0" smtClean="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dirty="0" smtClean="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0" i="1" u="none" strike="noStrike" cap="none" dirty="0" smtClean="0">
                          <a:solidFill>
                            <a:schemeClr val="dk1"/>
                          </a:solidFill>
                          <a:latin typeface="+mn-lt"/>
                          <a:ea typeface="+mn-ea"/>
                          <a:cs typeface="+mn-cs"/>
                          <a:sym typeface="Arial"/>
                        </a:rPr>
                        <a:t>Whole Foods</a:t>
                      </a:r>
                      <a:endParaRPr lang="en-IN" sz="1600" b="0" i="1" u="none" strike="noStrike" cap="none" dirty="0" smtClean="0">
                        <a:solidFill>
                          <a:schemeClr val="dk1"/>
                        </a:solidFill>
                        <a:latin typeface="+mn-lt"/>
                        <a:ea typeface="+mn-ea"/>
                        <a:cs typeface="+mn-cs"/>
                        <a:sym typeface="Arial"/>
                      </a:endParaRPr>
                    </a:p>
                    <a:p>
                      <a:r>
                        <a:rPr lang="en-US" i="1" dirty="0" smtClean="0"/>
                        <a:t>TATA</a:t>
                      </a:r>
                      <a:endParaRPr lang="en-IN" i="1"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1" i="0" u="none" strike="noStrike" cap="none" dirty="0" smtClean="0">
                          <a:solidFill>
                            <a:schemeClr val="dk1"/>
                          </a:solidFill>
                          <a:latin typeface="+mn-lt"/>
                          <a:ea typeface="+mn-ea"/>
                          <a:cs typeface="+mn-cs"/>
                          <a:sym typeface="Arial"/>
                        </a:rPr>
                        <a:t>Free (or nearly free)/ Freemium</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0" i="1" u="none" strike="noStrike" cap="none" dirty="0" smtClean="0">
                          <a:solidFill>
                            <a:schemeClr val="dk1"/>
                          </a:solidFill>
                          <a:latin typeface="+mn-lt"/>
                          <a:ea typeface="+mn-ea"/>
                          <a:cs typeface="+mn-cs"/>
                          <a:sym typeface="Arial"/>
                        </a:rPr>
                        <a:t>Google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0" i="1" u="none" strike="noStrike" cap="none" dirty="0" err="1" smtClean="0">
                          <a:solidFill>
                            <a:schemeClr val="dk1"/>
                          </a:solidFill>
                          <a:latin typeface="+mn-lt"/>
                          <a:ea typeface="+mn-ea"/>
                          <a:cs typeface="+mn-cs"/>
                          <a:sym typeface="Arial"/>
                        </a:rPr>
                        <a:t>Gaana</a:t>
                      </a:r>
                      <a:endParaRPr lang="en-US" sz="1600" b="0" i="1" u="none" strike="noStrike" cap="none" dirty="0" smtClean="0">
                        <a:solidFill>
                          <a:schemeClr val="dk1"/>
                        </a:solidFill>
                        <a:latin typeface="+mn-lt"/>
                        <a:ea typeface="+mn-ea"/>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0" i="1" u="none" strike="noStrike" cap="none" dirty="0" smtClean="0">
                          <a:solidFill>
                            <a:schemeClr val="dk1"/>
                          </a:solidFill>
                          <a:latin typeface="+mn-lt"/>
                          <a:ea typeface="+mn-ea"/>
                          <a:cs typeface="+mn-cs"/>
                          <a:sym typeface="Arial"/>
                        </a:rPr>
                        <a:t>Spotify</a:t>
                      </a:r>
                      <a:endParaRPr lang="en-IN" sz="1600" b="0" i="1" u="none" strike="noStrike" cap="none" dirty="0">
                        <a:solidFill>
                          <a:schemeClr val="dk1"/>
                        </a:solidFill>
                        <a:latin typeface="+mn-lt"/>
                        <a:ea typeface="+mn-ea"/>
                        <a:cs typeface="+mn-cs"/>
                        <a:sym typeface="Arial"/>
                      </a:endParaRPr>
                    </a:p>
                  </a:txBody>
                  <a:tcPr/>
                </a:tc>
                <a:extLst>
                  <a:ext uri="{0D108BD9-81ED-4DB2-BD59-A6C34878D82A}">
                    <a16:rowId xmlns:a16="http://schemas.microsoft.com/office/drawing/2014/main" val="10001"/>
                  </a:ext>
                </a:extLst>
              </a:tr>
              <a:tr h="1060501">
                <a:tc>
                  <a:txBody>
                    <a:bodyPr/>
                    <a:lstStyle/>
                    <a:p>
                      <a:r>
                        <a:rPr lang="en-US" sz="2400" b="1" dirty="0" smtClean="0"/>
                        <a:t>Operating Model</a:t>
                      </a:r>
                      <a:endParaRPr lang="en-IN" sz="2400" b="1" dirty="0"/>
                    </a:p>
                  </a:txBody>
                  <a:tcPr anchor="ctr"/>
                </a:tc>
                <a:tc>
                  <a:txBody>
                    <a:bodyPr/>
                    <a:lstStyle/>
                    <a:p>
                      <a:r>
                        <a:rPr lang="en-US" sz="2000" b="1" i="0" u="none" strike="noStrike" cap="none" dirty="0" smtClean="0">
                          <a:solidFill>
                            <a:schemeClr val="dk1"/>
                          </a:solidFill>
                          <a:latin typeface="+mn-lt"/>
                          <a:ea typeface="+mn-ea"/>
                          <a:cs typeface="+mn-cs"/>
                          <a:sym typeface="Arial"/>
                        </a:rPr>
                        <a:t>Deconstruction</a:t>
                      </a:r>
                      <a:endParaRPr lang="en-IN" sz="2000" b="1" i="0" u="none" strike="noStrike" cap="none" dirty="0" smtClean="0">
                        <a:solidFill>
                          <a:schemeClr val="dk1"/>
                        </a:solidFill>
                        <a:latin typeface="+mn-lt"/>
                        <a:ea typeface="+mn-ea"/>
                        <a:cs typeface="+mn-cs"/>
                        <a:sym typeface="Arial"/>
                      </a:endParaRPr>
                    </a:p>
                    <a:p>
                      <a:endParaRPr lang="en-US" dirty="0" smtClean="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600" b="0" i="1" u="none" strike="noStrike" cap="none" dirty="0" smtClean="0">
                        <a:solidFill>
                          <a:schemeClr val="dk1"/>
                        </a:solidFill>
                        <a:latin typeface="+mn-lt"/>
                        <a:ea typeface="+mn-ea"/>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0" i="1" u="none" strike="noStrike" cap="none" dirty="0" smtClean="0">
                          <a:solidFill>
                            <a:schemeClr val="dk1"/>
                          </a:solidFill>
                          <a:latin typeface="+mn-lt"/>
                          <a:ea typeface="+mn-ea"/>
                          <a:cs typeface="+mn-cs"/>
                          <a:sym typeface="Arial"/>
                        </a:rPr>
                        <a:t>Li &amp; Fung Ltd.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0" i="1" u="none" strike="noStrike" cap="none" dirty="0" smtClean="0">
                          <a:solidFill>
                            <a:schemeClr val="dk1"/>
                          </a:solidFill>
                          <a:latin typeface="+mn-lt"/>
                          <a:ea typeface="+mn-ea"/>
                          <a:cs typeface="+mn-cs"/>
                          <a:sym typeface="Arial"/>
                        </a:rPr>
                        <a:t>Adani</a:t>
                      </a:r>
                      <a:endParaRPr lang="en-IN" sz="1600" b="0" i="1" u="none" strike="noStrike" cap="none" dirty="0" smtClean="0">
                        <a:solidFill>
                          <a:schemeClr val="dk1"/>
                        </a:solidFill>
                        <a:latin typeface="+mn-lt"/>
                        <a:ea typeface="+mn-ea"/>
                        <a:cs typeface="+mn-cs"/>
                        <a:sym typeface="Arial"/>
                      </a:endParaRPr>
                    </a:p>
                  </a:txBody>
                  <a:tcPr/>
                </a:tc>
                <a:tc>
                  <a:txBody>
                    <a:bodyPr/>
                    <a:lstStyle/>
                    <a:p>
                      <a:pPr marR="0" algn="l" rtl="0">
                        <a:lnSpc>
                          <a:spcPct val="100000"/>
                        </a:lnSpc>
                        <a:spcBef>
                          <a:spcPts val="0"/>
                        </a:spcBef>
                        <a:spcAft>
                          <a:spcPts val="0"/>
                        </a:spcAft>
                        <a:buClr>
                          <a:srgbClr val="000000"/>
                        </a:buClr>
                        <a:buFont typeface="Arial"/>
                      </a:pPr>
                      <a:r>
                        <a:rPr lang="en-US" sz="2000" b="1" i="0" u="none" strike="noStrike" cap="none" dirty="0" smtClean="0">
                          <a:solidFill>
                            <a:schemeClr val="dk1"/>
                          </a:solidFill>
                          <a:latin typeface="+mn-lt"/>
                          <a:ea typeface="+mn-ea"/>
                          <a:cs typeface="+mn-cs"/>
                          <a:sym typeface="Arial"/>
                        </a:rPr>
                        <a:t>Integration/ acceleration of the supply chain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0" i="1" u="none" strike="noStrike" cap="none" dirty="0" smtClean="0">
                          <a:solidFill>
                            <a:schemeClr val="dk1"/>
                          </a:solidFill>
                          <a:latin typeface="+mn-lt"/>
                          <a:ea typeface="+mn-ea"/>
                          <a:cs typeface="+mn-cs"/>
                          <a:sym typeface="Arial"/>
                        </a:rPr>
                        <a:t>Zara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0" i="1" u="none" strike="noStrike" cap="none" dirty="0" smtClean="0">
                          <a:solidFill>
                            <a:schemeClr val="dk1"/>
                          </a:solidFill>
                          <a:latin typeface="+mn-lt"/>
                          <a:ea typeface="+mn-ea"/>
                          <a:cs typeface="+mn-cs"/>
                          <a:sym typeface="Arial"/>
                        </a:rPr>
                        <a:t>Reliance</a:t>
                      </a:r>
                    </a:p>
                  </a:txBody>
                  <a:tcPr/>
                </a:tc>
                <a:tc>
                  <a:txBody>
                    <a:bodyPr/>
                    <a:lstStyle/>
                    <a:p>
                      <a:pPr marR="0" algn="l" rtl="0">
                        <a:lnSpc>
                          <a:spcPct val="100000"/>
                        </a:lnSpc>
                        <a:spcBef>
                          <a:spcPts val="0"/>
                        </a:spcBef>
                        <a:spcAft>
                          <a:spcPts val="0"/>
                        </a:spcAft>
                        <a:buClr>
                          <a:srgbClr val="000000"/>
                        </a:buClr>
                        <a:buFont typeface="Arial"/>
                      </a:pPr>
                      <a:r>
                        <a:rPr lang="en-US" sz="2000" b="1" i="0" u="none" strike="noStrike" cap="none" dirty="0" smtClean="0">
                          <a:solidFill>
                            <a:schemeClr val="dk1"/>
                          </a:solidFill>
                          <a:latin typeface="+mn-lt"/>
                          <a:ea typeface="+mn-ea"/>
                          <a:cs typeface="+mn-cs"/>
                          <a:sym typeface="Arial"/>
                        </a:rPr>
                        <a:t>Low cost </a:t>
                      </a:r>
                    </a:p>
                    <a:p>
                      <a:endParaRPr lang="en-US" dirty="0" smtClean="0"/>
                    </a:p>
                    <a:p>
                      <a:endParaRPr lang="en-US" i="1" dirty="0" smtClean="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600" b="0" i="1" u="none" strike="noStrike" cap="none" dirty="0" smtClean="0">
                        <a:solidFill>
                          <a:schemeClr val="dk1"/>
                        </a:solidFill>
                        <a:latin typeface="+mn-lt"/>
                        <a:ea typeface="+mn-ea"/>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0" i="1" u="none" strike="noStrike" cap="none" dirty="0" err="1" smtClean="0">
                          <a:solidFill>
                            <a:schemeClr val="dk1"/>
                          </a:solidFill>
                          <a:latin typeface="+mn-lt"/>
                          <a:ea typeface="+mn-ea"/>
                          <a:cs typeface="+mn-cs"/>
                          <a:sym typeface="Arial"/>
                        </a:rPr>
                        <a:t>Aravind</a:t>
                      </a:r>
                      <a:endParaRPr lang="en-US" sz="1600" b="0" i="1" u="none" strike="noStrike" cap="none" dirty="0" smtClean="0">
                        <a:solidFill>
                          <a:schemeClr val="dk1"/>
                        </a:solidFill>
                        <a:latin typeface="+mn-lt"/>
                        <a:ea typeface="+mn-ea"/>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0" i="1" u="none" strike="noStrike" cap="none" dirty="0" smtClean="0">
                          <a:solidFill>
                            <a:schemeClr val="dk1"/>
                          </a:solidFill>
                          <a:latin typeface="+mn-lt"/>
                          <a:ea typeface="+mn-ea"/>
                          <a:cs typeface="+mn-cs"/>
                          <a:sym typeface="Arial"/>
                        </a:rPr>
                        <a:t>Tata Motors</a:t>
                      </a:r>
                    </a:p>
                  </a:txBody>
                  <a:tcPr/>
                </a:tc>
                <a:tc>
                  <a:txBody>
                    <a:bodyPr/>
                    <a:lstStyle/>
                    <a:p>
                      <a:pPr marR="0" algn="l" rtl="0">
                        <a:lnSpc>
                          <a:spcPct val="100000"/>
                        </a:lnSpc>
                        <a:spcBef>
                          <a:spcPts val="0"/>
                        </a:spcBef>
                        <a:spcAft>
                          <a:spcPts val="0"/>
                        </a:spcAft>
                        <a:buClr>
                          <a:srgbClr val="000000"/>
                        </a:buClr>
                        <a:buFont typeface="Arial"/>
                      </a:pPr>
                      <a:r>
                        <a:rPr lang="en-US" sz="2000" b="1" i="0" u="none" strike="noStrike" cap="none" dirty="0" smtClean="0">
                          <a:solidFill>
                            <a:schemeClr val="dk1"/>
                          </a:solidFill>
                          <a:latin typeface="+mn-lt"/>
                          <a:ea typeface="+mn-ea"/>
                          <a:cs typeface="+mn-cs"/>
                          <a:sym typeface="Arial"/>
                        </a:rPr>
                        <a:t>Direct distribution</a:t>
                      </a:r>
                      <a:endParaRPr lang="en-IN" sz="2000" b="1" i="0" u="none" strike="noStrike" cap="none" dirty="0" smtClean="0">
                        <a:solidFill>
                          <a:schemeClr val="dk1"/>
                        </a:solidFill>
                        <a:latin typeface="+mn-lt"/>
                        <a:ea typeface="+mn-ea"/>
                        <a:cs typeface="+mn-cs"/>
                        <a:sym typeface="Arial"/>
                      </a:endParaRPr>
                    </a:p>
                    <a:p>
                      <a:pPr marR="0" algn="l" rtl="0">
                        <a:lnSpc>
                          <a:spcPct val="100000"/>
                        </a:lnSpc>
                        <a:spcBef>
                          <a:spcPts val="0"/>
                        </a:spcBef>
                        <a:spcAft>
                          <a:spcPts val="0"/>
                        </a:spcAft>
                        <a:buClr>
                          <a:srgbClr val="000000"/>
                        </a:buClr>
                        <a:buFont typeface="Arial"/>
                      </a:pPr>
                      <a:endParaRPr lang="en-US" sz="1400" b="0" i="1" u="none" strike="noStrike" cap="none" baseline="0" dirty="0" smtClean="0">
                        <a:solidFill>
                          <a:schemeClr val="dk1"/>
                        </a:solidFill>
                        <a:latin typeface="+mn-lt"/>
                        <a:ea typeface="+mn-ea"/>
                        <a:cs typeface="+mn-cs"/>
                        <a:sym typeface="Arial"/>
                      </a:endParaRPr>
                    </a:p>
                    <a:p>
                      <a:pPr marR="0" algn="l" rtl="0">
                        <a:lnSpc>
                          <a:spcPct val="100000"/>
                        </a:lnSpc>
                        <a:spcBef>
                          <a:spcPts val="0"/>
                        </a:spcBef>
                        <a:spcAft>
                          <a:spcPts val="0"/>
                        </a:spcAft>
                        <a:buClr>
                          <a:srgbClr val="000000"/>
                        </a:buClr>
                        <a:buFont typeface="Arial"/>
                      </a:pPr>
                      <a:r>
                        <a:rPr lang="en-US" sz="1400" b="0" i="1" u="none" strike="noStrike" cap="none" baseline="0" dirty="0" smtClean="0">
                          <a:solidFill>
                            <a:schemeClr val="dk1"/>
                          </a:solidFill>
                          <a:latin typeface="+mn-lt"/>
                          <a:ea typeface="+mn-ea"/>
                          <a:cs typeface="+mn-cs"/>
                          <a:sym typeface="Arial"/>
                        </a:rPr>
                        <a:t>Google</a:t>
                      </a:r>
                    </a:p>
                    <a:p>
                      <a:r>
                        <a:rPr lang="en-US" i="1" baseline="0" dirty="0" smtClean="0"/>
                        <a:t>CCD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0" i="1" u="none" strike="noStrike" cap="none" dirty="0" smtClean="0">
                          <a:solidFill>
                            <a:schemeClr val="dk1"/>
                          </a:solidFill>
                          <a:latin typeface="+mn-lt"/>
                          <a:ea typeface="+mn-ea"/>
                          <a:cs typeface="+mn-cs"/>
                          <a:sym typeface="Arial"/>
                        </a:rPr>
                        <a:t>Nestle Nespresso</a:t>
                      </a:r>
                      <a:endParaRPr lang="en-IN" sz="1600" b="0" i="1" u="none" strike="noStrike" cap="none" dirty="0">
                        <a:solidFill>
                          <a:schemeClr val="dk1"/>
                        </a:solidFill>
                        <a:latin typeface="+mn-lt"/>
                        <a:ea typeface="+mn-ea"/>
                        <a:cs typeface="+mn-cs"/>
                        <a:sym typeface="Arial"/>
                      </a:endParaRPr>
                    </a:p>
                  </a:txBody>
                  <a:tcPr/>
                </a:tc>
                <a:extLst>
                  <a:ext uri="{0D108BD9-81ED-4DB2-BD59-A6C34878D82A}">
                    <a16:rowId xmlns:a16="http://schemas.microsoft.com/office/drawing/2014/main" val="10002"/>
                  </a:ext>
                </a:extLst>
              </a:tr>
              <a:tr h="821033">
                <a:tc>
                  <a:txBody>
                    <a:bodyPr/>
                    <a:lstStyle/>
                    <a:p>
                      <a:r>
                        <a:rPr lang="en-US" sz="2400" b="1" dirty="0" smtClean="0"/>
                        <a:t>Business System Architecture</a:t>
                      </a:r>
                      <a:endParaRPr lang="en-IN" sz="2400" b="1" dirty="0"/>
                    </a:p>
                  </a:txBody>
                  <a:tcPr anchor="ctr"/>
                </a:tc>
                <a:tc>
                  <a:txBody>
                    <a:bodyPr/>
                    <a:lstStyle/>
                    <a:p>
                      <a:r>
                        <a:rPr lang="en-US" sz="2000" b="1" i="0" u="none" strike="noStrike" cap="none" dirty="0" smtClean="0">
                          <a:solidFill>
                            <a:schemeClr val="dk1"/>
                          </a:solidFill>
                          <a:latin typeface="+mn-lt"/>
                          <a:ea typeface="+mn-ea"/>
                          <a:cs typeface="+mn-cs"/>
                          <a:sym typeface="Arial"/>
                        </a:rPr>
                        <a:t>Open</a:t>
                      </a:r>
                    </a:p>
                    <a:p>
                      <a:endParaRPr lang="en-US" dirty="0" smtClean="0"/>
                    </a:p>
                    <a:p>
                      <a:endParaRPr lang="en-US" dirty="0" smtClean="0"/>
                    </a:p>
                    <a:p>
                      <a:r>
                        <a:rPr lang="en-US" i="1" dirty="0" smtClean="0"/>
                        <a:t>Apple</a:t>
                      </a:r>
                      <a:endParaRPr lang="en-IN" i="1" dirty="0" smtClean="0"/>
                    </a:p>
                    <a:p>
                      <a:r>
                        <a:rPr lang="en-IN" i="1" dirty="0" smtClean="0"/>
                        <a:t>Facebook</a:t>
                      </a:r>
                      <a:endParaRPr lang="en-IN" i="1" dirty="0"/>
                    </a:p>
                  </a:txBody>
                  <a:tcPr/>
                </a:tc>
                <a:tc>
                  <a:txBody>
                    <a:bodyPr/>
                    <a:lstStyle/>
                    <a:p>
                      <a:pPr marR="0" algn="l" rtl="0">
                        <a:lnSpc>
                          <a:spcPct val="100000"/>
                        </a:lnSpc>
                        <a:spcBef>
                          <a:spcPts val="0"/>
                        </a:spcBef>
                        <a:spcAft>
                          <a:spcPts val="0"/>
                        </a:spcAft>
                        <a:buClr>
                          <a:srgbClr val="000000"/>
                        </a:buClr>
                        <a:buFont typeface="Arial"/>
                      </a:pPr>
                      <a:r>
                        <a:rPr lang="en-US" sz="2000" b="1" i="0" u="none" strike="noStrike" cap="none" dirty="0" smtClean="0">
                          <a:solidFill>
                            <a:schemeClr val="dk1"/>
                          </a:solidFill>
                          <a:latin typeface="+mn-lt"/>
                          <a:ea typeface="+mn-ea"/>
                          <a:cs typeface="+mn-cs"/>
                          <a:sym typeface="Arial"/>
                        </a:rPr>
                        <a:t>Person to person</a:t>
                      </a:r>
                    </a:p>
                    <a:p>
                      <a:endParaRPr lang="en-US" dirty="0" smtClean="0"/>
                    </a:p>
                    <a:p>
                      <a:r>
                        <a:rPr lang="en-US" i="1" dirty="0" smtClean="0"/>
                        <a:t>PayPal</a:t>
                      </a:r>
                    </a:p>
                    <a:p>
                      <a:r>
                        <a:rPr lang="en-US" i="1" dirty="0" err="1" smtClean="0"/>
                        <a:t>PayTM</a:t>
                      </a:r>
                      <a:r>
                        <a:rPr lang="en-US" i="1" dirty="0" smtClean="0"/>
                        <a:t> </a:t>
                      </a:r>
                      <a:endParaRPr lang="en-IN" i="1" dirty="0"/>
                    </a:p>
                  </a:txBody>
                  <a:tcPr/>
                </a:tc>
                <a:tc>
                  <a:txBody>
                    <a:bodyPr/>
                    <a:lstStyle/>
                    <a:p>
                      <a:pPr marR="0" algn="l" rtl="0">
                        <a:lnSpc>
                          <a:spcPct val="100000"/>
                        </a:lnSpc>
                        <a:spcBef>
                          <a:spcPts val="0"/>
                        </a:spcBef>
                        <a:spcAft>
                          <a:spcPts val="0"/>
                        </a:spcAft>
                        <a:buClr>
                          <a:srgbClr val="000000"/>
                        </a:buClr>
                        <a:buFont typeface="Arial"/>
                      </a:pPr>
                      <a:r>
                        <a:rPr lang="en-US" sz="2000" b="1" i="0" u="none" strike="noStrike" cap="none" dirty="0" smtClean="0">
                          <a:solidFill>
                            <a:schemeClr val="dk1"/>
                          </a:solidFill>
                          <a:latin typeface="+mn-lt"/>
                          <a:ea typeface="+mn-ea"/>
                          <a:cs typeface="+mn-cs"/>
                          <a:sym typeface="Arial"/>
                        </a:rPr>
                        <a:t>Adjacency</a:t>
                      </a:r>
                      <a:endParaRPr lang="en-IN" sz="2000" b="1" i="0" u="none" strike="noStrike" cap="none" dirty="0" smtClean="0">
                        <a:solidFill>
                          <a:schemeClr val="dk1"/>
                        </a:solidFill>
                        <a:latin typeface="+mn-lt"/>
                        <a:ea typeface="+mn-ea"/>
                        <a:cs typeface="+mn-cs"/>
                        <a:sym typeface="Arial"/>
                      </a:endParaRPr>
                    </a:p>
                    <a:p>
                      <a:endParaRPr lang="en-US" dirty="0" smtClean="0"/>
                    </a:p>
                    <a:p>
                      <a:endParaRPr lang="en-US" i="1" dirty="0" smtClean="0"/>
                    </a:p>
                    <a:p>
                      <a:r>
                        <a:rPr lang="en-US" i="1" dirty="0" smtClean="0"/>
                        <a:t>Ikea’s</a:t>
                      </a:r>
                      <a:r>
                        <a:rPr lang="en-US" dirty="0" smtClean="0"/>
                        <a:t> </a:t>
                      </a:r>
                      <a:r>
                        <a:rPr lang="en-US" sz="1400" b="0" i="1" u="none" strike="noStrike" cap="none" dirty="0" smtClean="0">
                          <a:solidFill>
                            <a:schemeClr val="dk1"/>
                          </a:solidFill>
                          <a:latin typeface="+mn-lt"/>
                          <a:ea typeface="+mn-ea"/>
                          <a:cs typeface="+mn-cs"/>
                          <a:sym typeface="Arial"/>
                        </a:rPr>
                        <a:t>Mega</a:t>
                      </a:r>
                      <a:r>
                        <a:rPr lang="en-US" dirty="0" smtClean="0"/>
                        <a:t> </a:t>
                      </a:r>
                      <a:r>
                        <a:rPr lang="en-US" sz="1400" b="0" i="1" u="none" strike="noStrike" cap="none" dirty="0" smtClean="0">
                          <a:solidFill>
                            <a:schemeClr val="dk1"/>
                          </a:solidFill>
                          <a:latin typeface="+mn-lt"/>
                          <a:ea typeface="+mn-ea"/>
                          <a:cs typeface="+mn-cs"/>
                          <a:sym typeface="Arial"/>
                        </a:rPr>
                        <a:t>Mall</a:t>
                      </a:r>
                      <a:r>
                        <a:rPr lang="en-US" dirty="0" smtClean="0"/>
                        <a:t> </a:t>
                      </a:r>
                      <a:r>
                        <a:rPr lang="en-US" sz="1400" b="0" i="1" u="none" strike="noStrike" cap="none" dirty="0" smtClean="0">
                          <a:solidFill>
                            <a:schemeClr val="dk1"/>
                          </a:solidFill>
                          <a:latin typeface="+mn-lt"/>
                          <a:ea typeface="+mn-ea"/>
                          <a:cs typeface="+mn-cs"/>
                          <a:sym typeface="Arial"/>
                        </a:rPr>
                        <a:t>Division</a:t>
                      </a:r>
                      <a:endParaRPr lang="en-IN" sz="1400" b="0" i="1" u="none" strike="noStrike" cap="none" dirty="0">
                        <a:solidFill>
                          <a:schemeClr val="dk1"/>
                        </a:solidFill>
                        <a:latin typeface="+mn-lt"/>
                        <a:ea typeface="+mn-ea"/>
                        <a:cs typeface="+mn-cs"/>
                        <a:sym typeface="Arial"/>
                      </a:endParaRPr>
                    </a:p>
                  </a:txBody>
                  <a:tcPr/>
                </a:tc>
                <a:tc>
                  <a:txBody>
                    <a:bodyPr/>
                    <a:lstStyle/>
                    <a:p>
                      <a:pPr marR="0" algn="l" rtl="0">
                        <a:lnSpc>
                          <a:spcPct val="100000"/>
                        </a:lnSpc>
                        <a:spcBef>
                          <a:spcPts val="0"/>
                        </a:spcBef>
                        <a:spcAft>
                          <a:spcPts val="0"/>
                        </a:spcAft>
                        <a:buClr>
                          <a:srgbClr val="000000"/>
                        </a:buClr>
                        <a:buFont typeface="Arial"/>
                      </a:pPr>
                      <a:r>
                        <a:rPr lang="en-US" sz="2000" b="1" i="0" u="none" strike="noStrike" cap="none" dirty="0" smtClean="0">
                          <a:solidFill>
                            <a:schemeClr val="dk1"/>
                          </a:solidFill>
                          <a:latin typeface="+mn-lt"/>
                          <a:ea typeface="+mn-ea"/>
                          <a:cs typeface="+mn-cs"/>
                          <a:sym typeface="Arial"/>
                        </a:rPr>
                        <a:t>Serial</a:t>
                      </a:r>
                      <a:endParaRPr lang="en-IN" sz="2000" b="1" i="0" u="none" strike="noStrike" cap="none" dirty="0" smtClean="0">
                        <a:solidFill>
                          <a:schemeClr val="dk1"/>
                        </a:solidFill>
                        <a:latin typeface="+mn-lt"/>
                        <a:ea typeface="+mn-ea"/>
                        <a:cs typeface="+mn-cs"/>
                        <a:sym typeface="Arial"/>
                      </a:endParaRPr>
                    </a:p>
                    <a:p>
                      <a:endParaRPr lang="en-US" dirty="0" smtClean="0"/>
                    </a:p>
                    <a:p>
                      <a:endParaRPr lang="en-US" dirty="0" smtClean="0"/>
                    </a:p>
                    <a:p>
                      <a:r>
                        <a:rPr lang="en-US" i="1" dirty="0" smtClean="0"/>
                        <a:t>Virgin Group</a:t>
                      </a:r>
                      <a:endParaRPr lang="en-IN" i="1" dirty="0"/>
                    </a:p>
                  </a:txBody>
                  <a:tcPr/>
                </a:tc>
                <a:extLst>
                  <a:ext uri="{0D108BD9-81ED-4DB2-BD59-A6C34878D82A}">
                    <a16:rowId xmlns:a16="http://schemas.microsoft.com/office/drawing/2014/main" val="10003"/>
                  </a:ext>
                </a:extLst>
              </a:tr>
            </a:tbl>
          </a:graphicData>
        </a:graphic>
      </p:graphicFrame>
      <p:sp>
        <p:nvSpPr>
          <p:cNvPr id="7" name="TextBox 6"/>
          <p:cNvSpPr txBox="1"/>
          <p:nvPr/>
        </p:nvSpPr>
        <p:spPr>
          <a:xfrm>
            <a:off x="107915" y="6041065"/>
            <a:ext cx="5617382" cy="369332"/>
          </a:xfrm>
          <a:prstGeom prst="rect">
            <a:avLst/>
          </a:prstGeom>
          <a:noFill/>
        </p:spPr>
        <p:txBody>
          <a:bodyPr wrap="square" rtlCol="0">
            <a:spAutoFit/>
          </a:bodyPr>
          <a:lstStyle/>
          <a:p>
            <a:r>
              <a:rPr lang="en-US" b="1" dirty="0" smtClean="0">
                <a:solidFill>
                  <a:srgbClr val="C00000"/>
                </a:solidFill>
              </a:rPr>
              <a:t>Recreated from BCG Research</a:t>
            </a:r>
            <a:endParaRPr lang="en-IN" b="1" dirty="0">
              <a:solidFill>
                <a:srgbClr val="C00000"/>
              </a:solidFill>
            </a:endParaRPr>
          </a:p>
        </p:txBody>
      </p:sp>
    </p:spTree>
    <p:extLst>
      <p:ext uri="{BB962C8B-B14F-4D97-AF65-F5344CB8AC3E}">
        <p14:creationId xmlns:p14="http://schemas.microsoft.com/office/powerpoint/2010/main" val="74288483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232" y="364173"/>
            <a:ext cx="10515600" cy="733107"/>
          </a:xfrm>
        </p:spPr>
        <p:txBody>
          <a:bodyPr/>
          <a:lstStyle/>
          <a:p>
            <a:r>
              <a:rPr lang="en-US" dirty="0" smtClean="0"/>
              <a:t>Management Innovation</a:t>
            </a:r>
            <a:endParaRPr lang="en-US" dirty="0"/>
          </a:p>
        </p:txBody>
      </p:sp>
      <p:sp>
        <p:nvSpPr>
          <p:cNvPr id="3" name="Text Placeholder 2"/>
          <p:cNvSpPr>
            <a:spLocks noGrp="1"/>
          </p:cNvSpPr>
          <p:nvPr>
            <p:ph type="body" idx="1"/>
          </p:nvPr>
        </p:nvSpPr>
        <p:spPr>
          <a:xfrm>
            <a:off x="301752" y="976981"/>
            <a:ext cx="10818088" cy="1225295"/>
          </a:xfrm>
        </p:spPr>
        <p:style>
          <a:lnRef idx="2">
            <a:schemeClr val="accent1"/>
          </a:lnRef>
          <a:fillRef idx="1">
            <a:schemeClr val="lt1"/>
          </a:fillRef>
          <a:effectRef idx="0">
            <a:schemeClr val="accent1"/>
          </a:effectRef>
          <a:fontRef idx="minor">
            <a:schemeClr val="dk1"/>
          </a:fontRef>
        </p:style>
        <p:txBody>
          <a:bodyPr numCol="3"/>
          <a:lstStyle/>
          <a:p>
            <a:r>
              <a:rPr lang="en-IN" dirty="0"/>
              <a:t>General Electric. </a:t>
            </a:r>
            <a:endParaRPr lang="en-IN" dirty="0" smtClean="0"/>
          </a:p>
          <a:p>
            <a:r>
              <a:rPr lang="en-IN" dirty="0" smtClean="0"/>
              <a:t>DuPont</a:t>
            </a:r>
            <a:r>
              <a:rPr lang="en-IN" dirty="0"/>
              <a:t>. </a:t>
            </a:r>
            <a:endParaRPr lang="en-IN" dirty="0" smtClean="0"/>
          </a:p>
          <a:p>
            <a:r>
              <a:rPr lang="en-IN" dirty="0" smtClean="0"/>
              <a:t>Procter </a:t>
            </a:r>
            <a:r>
              <a:rPr lang="en-IN" dirty="0"/>
              <a:t>&amp; Gamble. </a:t>
            </a:r>
            <a:endParaRPr lang="en-IN" dirty="0" smtClean="0"/>
          </a:p>
          <a:p>
            <a:r>
              <a:rPr lang="en-IN" dirty="0" smtClean="0"/>
              <a:t>Visa</a:t>
            </a:r>
            <a:r>
              <a:rPr lang="en-IN" dirty="0"/>
              <a:t>. </a:t>
            </a:r>
            <a:endParaRPr lang="en-IN" dirty="0" smtClean="0"/>
          </a:p>
          <a:p>
            <a:r>
              <a:rPr lang="en-IN" dirty="0" smtClean="0"/>
              <a:t>Linux</a:t>
            </a:r>
            <a:r>
              <a:rPr lang="en-IN" dirty="0"/>
              <a:t>. </a:t>
            </a:r>
            <a:endParaRPr lang="en-IN" dirty="0" smtClean="0"/>
          </a:p>
        </p:txBody>
      </p:sp>
      <p:sp>
        <p:nvSpPr>
          <p:cNvPr id="4" name="Text Placeholder 2"/>
          <p:cNvSpPr txBox="1">
            <a:spLocks/>
          </p:cNvSpPr>
          <p:nvPr/>
        </p:nvSpPr>
        <p:spPr>
          <a:xfrm>
            <a:off x="301752" y="2284256"/>
            <a:ext cx="9426728" cy="2068288"/>
          </a:xfrm>
          <a:prstGeom prst="rect">
            <a:avLst/>
          </a:prstGeom>
          <a:ln/>
        </p:spPr>
        <p:style>
          <a:lnRef idx="2">
            <a:schemeClr val="accent5"/>
          </a:lnRef>
          <a:fillRef idx="1">
            <a:schemeClr val="lt1"/>
          </a:fillRef>
          <a:effectRef idx="0">
            <a:schemeClr val="accent5"/>
          </a:effectRef>
          <a:fontRef idx="minor">
            <a:schemeClr val="dk1"/>
          </a:fontRef>
        </p:style>
        <p:txBody>
          <a:bodyPr spcFirstLastPara="1" wrap="square" lIns="91425" tIns="45700" rIns="91425" bIns="45700" numCol="1"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1" i="0" u="none" strike="noStrike" cap="none">
                <a:solidFill>
                  <a:schemeClr val="accent5">
                    <a:lumMod val="50000"/>
                  </a:schemeClr>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IN" sz="2400" dirty="0">
                <a:solidFill>
                  <a:schemeClr val="tx1"/>
                </a:solidFill>
              </a:rPr>
              <a:t>What makes them stand out? </a:t>
            </a:r>
            <a:endParaRPr lang="en-IN" sz="2400" dirty="0" smtClean="0">
              <a:solidFill>
                <a:schemeClr val="tx1"/>
              </a:solidFill>
            </a:endParaRPr>
          </a:p>
          <a:p>
            <a:r>
              <a:rPr lang="en-IN" sz="2400" dirty="0" smtClean="0">
                <a:solidFill>
                  <a:schemeClr val="tx1"/>
                </a:solidFill>
              </a:rPr>
              <a:t>Great </a:t>
            </a:r>
            <a:r>
              <a:rPr lang="en-IN" sz="2400" dirty="0">
                <a:solidFill>
                  <a:schemeClr val="tx1"/>
                </a:solidFill>
              </a:rPr>
              <a:t>products? Yes. </a:t>
            </a:r>
            <a:endParaRPr lang="en-IN" sz="2400" dirty="0" smtClean="0">
              <a:solidFill>
                <a:schemeClr val="tx1"/>
              </a:solidFill>
            </a:endParaRPr>
          </a:p>
          <a:p>
            <a:r>
              <a:rPr lang="en-IN" sz="2400" dirty="0" smtClean="0">
                <a:solidFill>
                  <a:schemeClr val="tx1"/>
                </a:solidFill>
              </a:rPr>
              <a:t>Great </a:t>
            </a:r>
            <a:r>
              <a:rPr lang="en-IN" sz="2400" dirty="0">
                <a:solidFill>
                  <a:schemeClr val="tx1"/>
                </a:solidFill>
              </a:rPr>
              <a:t>people? Sure. </a:t>
            </a:r>
            <a:endParaRPr lang="en-IN" sz="2400" dirty="0" smtClean="0">
              <a:solidFill>
                <a:schemeClr val="tx1"/>
              </a:solidFill>
            </a:endParaRPr>
          </a:p>
          <a:p>
            <a:r>
              <a:rPr lang="en-IN" sz="2400" dirty="0" smtClean="0">
                <a:solidFill>
                  <a:schemeClr val="tx1"/>
                </a:solidFill>
              </a:rPr>
              <a:t>Great </a:t>
            </a:r>
            <a:r>
              <a:rPr lang="en-IN" sz="2400" dirty="0">
                <a:solidFill>
                  <a:schemeClr val="tx1"/>
                </a:solidFill>
              </a:rPr>
              <a:t>leaders? Usually. </a:t>
            </a:r>
            <a:endParaRPr lang="en-IN" sz="2400" dirty="0" smtClean="0">
              <a:solidFill>
                <a:schemeClr val="tx1"/>
              </a:solidFill>
            </a:endParaRPr>
          </a:p>
        </p:txBody>
      </p:sp>
      <p:sp>
        <p:nvSpPr>
          <p:cNvPr id="5" name="Text Placeholder 2"/>
          <p:cNvSpPr txBox="1">
            <a:spLocks/>
          </p:cNvSpPr>
          <p:nvPr/>
        </p:nvSpPr>
        <p:spPr>
          <a:xfrm>
            <a:off x="301752" y="4434524"/>
            <a:ext cx="8458200" cy="1279208"/>
          </a:xfrm>
          <a:prstGeom prst="rect">
            <a:avLst/>
          </a:prstGeom>
          <a:ln>
            <a:solidFill>
              <a:srgbClr val="002060"/>
            </a:solidFill>
          </a:ln>
        </p:spPr>
        <p:style>
          <a:lnRef idx="2">
            <a:schemeClr val="accent5"/>
          </a:lnRef>
          <a:fillRef idx="1">
            <a:schemeClr val="lt1"/>
          </a:fillRef>
          <a:effectRef idx="0">
            <a:schemeClr val="accent5"/>
          </a:effectRef>
          <a:fontRef idx="minor">
            <a:schemeClr val="dk1"/>
          </a:fontRef>
        </p:style>
        <p:txBody>
          <a:bodyPr spcFirstLastPara="1" wrap="square" lIns="91425" tIns="45700" rIns="91425" bIns="45700" numCol="1"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1" i="0" u="none" strike="noStrike" cap="none">
                <a:solidFill>
                  <a:schemeClr val="accent5">
                    <a:lumMod val="50000"/>
                  </a:schemeClr>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IN" dirty="0"/>
              <a:t>But if you dig deeper, you will find </a:t>
            </a:r>
            <a:r>
              <a:rPr lang="en-IN" dirty="0" smtClean="0"/>
              <a:t>that the fundamental </a:t>
            </a:r>
            <a:r>
              <a:rPr lang="en-IN" dirty="0"/>
              <a:t>reason for their success: management innovation.</a:t>
            </a:r>
            <a:endParaRPr lang="en-US" dirty="0"/>
          </a:p>
        </p:txBody>
      </p:sp>
    </p:spTree>
    <p:extLst>
      <p:ext uri="{BB962C8B-B14F-4D97-AF65-F5344CB8AC3E}">
        <p14:creationId xmlns:p14="http://schemas.microsoft.com/office/powerpoint/2010/main" val="666772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1000"/>
                                        <p:tgtEl>
                                          <p:spTgt spid="3">
                                            <p:bg/>
                                          </p:spTgt>
                                        </p:tgtEl>
                                      </p:cBhvr>
                                    </p:animEffect>
                                    <p:anim calcmode="lin" valueType="num">
                                      <p:cBhvr>
                                        <p:cTn id="8" dur="1000" fill="hold"/>
                                        <p:tgtEl>
                                          <p:spTgt spid="3">
                                            <p:bg/>
                                          </p:spTgt>
                                        </p:tgtEl>
                                        <p:attrNameLst>
                                          <p:attrName>ppt_x</p:attrName>
                                        </p:attrNameLst>
                                      </p:cBhvr>
                                      <p:tavLst>
                                        <p:tav tm="0">
                                          <p:val>
                                            <p:strVal val="#ppt_x"/>
                                          </p:val>
                                        </p:tav>
                                        <p:tav tm="100000">
                                          <p:val>
                                            <p:strVal val="#ppt_x"/>
                                          </p:val>
                                        </p:tav>
                                      </p:tavLst>
                                    </p:anim>
                                    <p:anim calcmode="lin" valueType="num">
                                      <p:cBhvr>
                                        <p:cTn id="9" dur="1000" fill="hold"/>
                                        <p:tgtEl>
                                          <p:spTgt spid="3">
                                            <p:bg/>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1000"/>
                                        <p:tgtEl>
                                          <p:spTgt spid="3">
                                            <p:txEl>
                                              <p:pRg st="2" end="2"/>
                                            </p:txEl>
                                          </p:spTgt>
                                        </p:tgtEl>
                                      </p:cBhvr>
                                    </p:animEffect>
                                    <p:anim calcmode="lin" valueType="num">
                                      <p:cBhvr>
                                        <p:cTn id="2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1000"/>
                                        <p:tgtEl>
                                          <p:spTgt spid="3">
                                            <p:txEl>
                                              <p:pRg st="3" end="3"/>
                                            </p:txEl>
                                          </p:spTgt>
                                        </p:tgtEl>
                                      </p:cBhvr>
                                    </p:animEffect>
                                    <p:anim calcmode="lin" valueType="num">
                                      <p:cBhvr>
                                        <p:cTn id="2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1000"/>
                                        <p:tgtEl>
                                          <p:spTgt spid="3">
                                            <p:txEl>
                                              <p:pRg st="4" end="4"/>
                                            </p:txEl>
                                          </p:spTgt>
                                        </p:tgtEl>
                                      </p:cBhvr>
                                    </p:animEffect>
                                    <p:anim calcmode="lin" valueType="num">
                                      <p:cBhvr>
                                        <p:cTn id="3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1000"/>
                                        <p:tgtEl>
                                          <p:spTgt spid="4"/>
                                        </p:tgtEl>
                                      </p:cBhvr>
                                    </p:animEffect>
                                    <p:anim calcmode="lin" valueType="num">
                                      <p:cBhvr>
                                        <p:cTn id="40" dur="1000" fill="hold"/>
                                        <p:tgtEl>
                                          <p:spTgt spid="4"/>
                                        </p:tgtEl>
                                        <p:attrNameLst>
                                          <p:attrName>ppt_x</p:attrName>
                                        </p:attrNameLst>
                                      </p:cBhvr>
                                      <p:tavLst>
                                        <p:tav tm="0">
                                          <p:val>
                                            <p:strVal val="#ppt_x"/>
                                          </p:val>
                                        </p:tav>
                                        <p:tav tm="100000">
                                          <p:val>
                                            <p:strVal val="#ppt_x"/>
                                          </p:val>
                                        </p:tav>
                                      </p:tavLst>
                                    </p:anim>
                                    <p:anim calcmode="lin" valueType="num">
                                      <p:cBhvr>
                                        <p:cTn id="4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1000"/>
                                        <p:tgtEl>
                                          <p:spTgt spid="5"/>
                                        </p:tgtEl>
                                      </p:cBhvr>
                                    </p:animEffect>
                                    <p:anim calcmode="lin" valueType="num">
                                      <p:cBhvr>
                                        <p:cTn id="47" dur="1000" fill="hold"/>
                                        <p:tgtEl>
                                          <p:spTgt spid="5"/>
                                        </p:tgtEl>
                                        <p:attrNameLst>
                                          <p:attrName>ppt_x</p:attrName>
                                        </p:attrNameLst>
                                      </p:cBhvr>
                                      <p:tavLst>
                                        <p:tav tm="0">
                                          <p:val>
                                            <p:strVal val="#ppt_x"/>
                                          </p:val>
                                        </p:tav>
                                        <p:tav tm="100000">
                                          <p:val>
                                            <p:strVal val="#ppt_x"/>
                                          </p:val>
                                        </p:tav>
                                      </p:tavLst>
                                    </p:anim>
                                    <p:anim calcmode="lin" valueType="num">
                                      <p:cBhvr>
                                        <p:cTn id="4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animBg="1"/>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solidFill>
                  <a:schemeClr val="accent5">
                    <a:lumMod val="75000"/>
                  </a:schemeClr>
                </a:solidFill>
                <a:latin typeface="Georgia" panose="02040502050405020303" pitchFamily="18" charset="0"/>
              </a:rPr>
              <a:t>Management Innovation</a:t>
            </a:r>
            <a:br>
              <a:rPr lang="en-US" sz="3200" b="1" dirty="0" smtClean="0">
                <a:solidFill>
                  <a:schemeClr val="accent5">
                    <a:lumMod val="75000"/>
                  </a:schemeClr>
                </a:solidFill>
                <a:latin typeface="Georgia" panose="02040502050405020303" pitchFamily="18" charset="0"/>
              </a:rPr>
            </a:br>
            <a:r>
              <a:rPr lang="en-US" sz="3200" b="1" dirty="0" smtClean="0">
                <a:solidFill>
                  <a:schemeClr val="accent5">
                    <a:lumMod val="75000"/>
                  </a:schemeClr>
                </a:solidFill>
                <a:latin typeface="Georgia" panose="02040502050405020303" pitchFamily="18" charset="0"/>
              </a:rPr>
              <a:t>Example of Focused R&amp;D</a:t>
            </a:r>
            <a:endParaRPr lang="en-US" sz="3200" b="1" dirty="0">
              <a:solidFill>
                <a:schemeClr val="accent5">
                  <a:lumMod val="75000"/>
                </a:schemeClr>
              </a:solidFill>
              <a:latin typeface="Georgia" panose="02040502050405020303" pitchFamily="18" charset="0"/>
            </a:endParaRPr>
          </a:p>
        </p:txBody>
      </p:sp>
      <p:sp>
        <p:nvSpPr>
          <p:cNvPr id="3" name="Text Placeholder 2"/>
          <p:cNvSpPr>
            <a:spLocks noGrp="1"/>
          </p:cNvSpPr>
          <p:nvPr>
            <p:ph type="body" idx="1"/>
          </p:nvPr>
        </p:nvSpPr>
        <p:spPr>
          <a:xfrm>
            <a:off x="996777" y="1929340"/>
            <a:ext cx="9580606" cy="3375828"/>
          </a:xfrm>
        </p:spPr>
        <p:txBody>
          <a:bodyPr>
            <a:normAutofit fontScale="92500"/>
          </a:bodyPr>
          <a:lstStyle/>
          <a:p>
            <a:r>
              <a:rPr lang="en-IN" b="1" dirty="0">
                <a:solidFill>
                  <a:schemeClr val="accent5">
                    <a:lumMod val="50000"/>
                  </a:schemeClr>
                </a:solidFill>
                <a:latin typeface="Georgia" panose="02040502050405020303" pitchFamily="18" charset="0"/>
              </a:rPr>
              <a:t>In the early 1900s, General Electric </a:t>
            </a:r>
            <a:r>
              <a:rPr lang="en-IN" b="1" dirty="0" smtClean="0">
                <a:solidFill>
                  <a:schemeClr val="accent5">
                    <a:lumMod val="50000"/>
                  </a:schemeClr>
                </a:solidFill>
                <a:latin typeface="Georgia" panose="02040502050405020303" pitchFamily="18" charset="0"/>
              </a:rPr>
              <a:t>of Thomas Edison disciplined the chaotic process of scientific discovery into a systematic process of innovation.</a:t>
            </a:r>
          </a:p>
          <a:p>
            <a:r>
              <a:rPr lang="en-IN" b="1" dirty="0" smtClean="0">
                <a:solidFill>
                  <a:schemeClr val="accent5">
                    <a:lumMod val="50000"/>
                  </a:schemeClr>
                </a:solidFill>
                <a:latin typeface="Georgia" panose="02040502050405020303" pitchFamily="18" charset="0"/>
              </a:rPr>
              <a:t>Results: over </a:t>
            </a:r>
            <a:r>
              <a:rPr lang="en-IN" b="1" dirty="0">
                <a:solidFill>
                  <a:schemeClr val="accent5">
                    <a:lumMod val="50000"/>
                  </a:schemeClr>
                </a:solidFill>
                <a:latin typeface="Georgia" panose="02040502050405020303" pitchFamily="18" charset="0"/>
              </a:rPr>
              <a:t>the next </a:t>
            </a:r>
            <a:r>
              <a:rPr lang="en-IN" b="1" dirty="0" smtClean="0">
                <a:solidFill>
                  <a:schemeClr val="accent5">
                    <a:lumMod val="50000"/>
                  </a:schemeClr>
                </a:solidFill>
                <a:latin typeface="Georgia" panose="02040502050405020303" pitchFamily="18" charset="0"/>
              </a:rPr>
              <a:t>70 </a:t>
            </a:r>
            <a:r>
              <a:rPr lang="en-IN" b="1" dirty="0">
                <a:solidFill>
                  <a:schemeClr val="accent5">
                    <a:lumMod val="50000"/>
                  </a:schemeClr>
                </a:solidFill>
                <a:latin typeface="Georgia" panose="02040502050405020303" pitchFamily="18" charset="0"/>
              </a:rPr>
              <a:t>years, won more patents than any other company in </a:t>
            </a:r>
            <a:r>
              <a:rPr lang="en-IN" b="1" dirty="0" smtClean="0">
                <a:solidFill>
                  <a:schemeClr val="accent5">
                    <a:lumMod val="50000"/>
                  </a:schemeClr>
                </a:solidFill>
                <a:latin typeface="Georgia" panose="02040502050405020303" pitchFamily="18" charset="0"/>
              </a:rPr>
              <a:t>the US. </a:t>
            </a:r>
          </a:p>
          <a:p>
            <a:r>
              <a:rPr lang="en-IN" b="1" dirty="0" smtClean="0">
                <a:solidFill>
                  <a:schemeClr val="accent5">
                    <a:lumMod val="50000"/>
                  </a:schemeClr>
                </a:solidFill>
                <a:latin typeface="Georgia" panose="02040502050405020303" pitchFamily="18" charset="0"/>
              </a:rPr>
              <a:t>Much </a:t>
            </a:r>
            <a:r>
              <a:rPr lang="en-IN" b="1" dirty="0">
                <a:solidFill>
                  <a:schemeClr val="accent5">
                    <a:lumMod val="50000"/>
                  </a:schemeClr>
                </a:solidFill>
                <a:latin typeface="Georgia" panose="02040502050405020303" pitchFamily="18" charset="0"/>
              </a:rPr>
              <a:t>of GE’s </a:t>
            </a:r>
            <a:r>
              <a:rPr lang="en-IN" b="1" dirty="0" smtClean="0">
                <a:solidFill>
                  <a:schemeClr val="accent5">
                    <a:lumMod val="50000"/>
                  </a:schemeClr>
                </a:solidFill>
                <a:latin typeface="Georgia" panose="02040502050405020303" pitchFamily="18" charset="0"/>
              </a:rPr>
              <a:t>competitive prowess during the century following it </a:t>
            </a:r>
            <a:r>
              <a:rPr lang="en-IN" b="1" dirty="0">
                <a:solidFill>
                  <a:schemeClr val="accent5">
                    <a:lumMod val="50000"/>
                  </a:schemeClr>
                </a:solidFill>
                <a:latin typeface="Georgia" panose="02040502050405020303" pitchFamily="18" charset="0"/>
              </a:rPr>
              <a:t>can be traced to that extraordinary accomplishment.</a:t>
            </a:r>
            <a:endParaRPr lang="en-US" b="1" dirty="0">
              <a:solidFill>
                <a:schemeClr val="accent5">
                  <a:lumMod val="50000"/>
                </a:schemeClr>
              </a:solidFill>
              <a:latin typeface="Georgia" panose="02040502050405020303" pitchFamily="18" charset="0"/>
            </a:endParaRPr>
          </a:p>
        </p:txBody>
      </p:sp>
    </p:spTree>
    <p:extLst>
      <p:ext uri="{BB962C8B-B14F-4D97-AF65-F5344CB8AC3E}">
        <p14:creationId xmlns:p14="http://schemas.microsoft.com/office/powerpoint/2010/main" val="3038468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0F4D497-F70E-4EE5-9CDA-8D77D2216CD8}"/>
              </a:ext>
            </a:extLst>
          </p:cNvPr>
          <p:cNvGrpSpPr/>
          <p:nvPr/>
        </p:nvGrpSpPr>
        <p:grpSpPr>
          <a:xfrm>
            <a:off x="364502" y="1820072"/>
            <a:ext cx="4759037" cy="966079"/>
            <a:chOff x="1662545" y="1922318"/>
            <a:chExt cx="4759037" cy="966079"/>
          </a:xfrm>
        </p:grpSpPr>
        <p:sp>
          <p:nvSpPr>
            <p:cNvPr id="21" name="Rectangle 20">
              <a:extLst>
                <a:ext uri="{FF2B5EF4-FFF2-40B4-BE49-F238E27FC236}">
                  <a16:creationId xmlns:a16="http://schemas.microsoft.com/office/drawing/2014/main" id="{474AE438-3C19-469F-AFCA-47B51D1B4CF6}"/>
                </a:ext>
              </a:extLst>
            </p:cNvPr>
            <p:cNvSpPr/>
            <p:nvPr/>
          </p:nvSpPr>
          <p:spPr>
            <a:xfrm>
              <a:off x="2369127" y="1922318"/>
              <a:ext cx="4052455" cy="6338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Lato Medium"/>
                <a:ea typeface="+mn-ea"/>
                <a:cs typeface="+mn-cs"/>
              </a:endParaRPr>
            </a:p>
          </p:txBody>
        </p:sp>
        <p:sp>
          <p:nvSpPr>
            <p:cNvPr id="22" name="Rectangle 21">
              <a:extLst>
                <a:ext uri="{FF2B5EF4-FFF2-40B4-BE49-F238E27FC236}">
                  <a16:creationId xmlns:a16="http://schemas.microsoft.com/office/drawing/2014/main" id="{197C503B-A992-4FFB-886F-55A1486DECA1}"/>
                </a:ext>
              </a:extLst>
            </p:cNvPr>
            <p:cNvSpPr/>
            <p:nvPr/>
          </p:nvSpPr>
          <p:spPr>
            <a:xfrm>
              <a:off x="1662545" y="1922318"/>
              <a:ext cx="633846" cy="63384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Lato Black"/>
                  <a:ea typeface="+mn-ea"/>
                  <a:cs typeface="+mn-cs"/>
                </a:rPr>
                <a:t>01</a:t>
              </a:r>
            </a:p>
          </p:txBody>
        </p:sp>
        <p:sp>
          <p:nvSpPr>
            <p:cNvPr id="23" name="TextBox 3">
              <a:extLst>
                <a:ext uri="{FF2B5EF4-FFF2-40B4-BE49-F238E27FC236}">
                  <a16:creationId xmlns:a16="http://schemas.microsoft.com/office/drawing/2014/main" id="{D9EAF5D6-5F11-4081-845E-8143AB43C162}"/>
                </a:ext>
              </a:extLst>
            </p:cNvPr>
            <p:cNvSpPr txBox="1"/>
            <p:nvPr/>
          </p:nvSpPr>
          <p:spPr>
            <a:xfrm>
              <a:off x="2410689" y="2057400"/>
              <a:ext cx="3906375"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accent5">
                      <a:lumMod val="50000"/>
                    </a:schemeClr>
                  </a:solidFill>
                </a:rPr>
                <a:t>Attractive market structure</a:t>
              </a:r>
            </a:p>
          </p:txBody>
        </p:sp>
      </p:grpSp>
      <p:grpSp>
        <p:nvGrpSpPr>
          <p:cNvPr id="5" name="Group 4">
            <a:extLst>
              <a:ext uri="{FF2B5EF4-FFF2-40B4-BE49-F238E27FC236}">
                <a16:creationId xmlns:a16="http://schemas.microsoft.com/office/drawing/2014/main" id="{4488E5FB-684E-4DB4-8D8E-1566A6B6660D}"/>
              </a:ext>
            </a:extLst>
          </p:cNvPr>
          <p:cNvGrpSpPr/>
          <p:nvPr/>
        </p:nvGrpSpPr>
        <p:grpSpPr>
          <a:xfrm>
            <a:off x="364502" y="2491660"/>
            <a:ext cx="4759037" cy="633846"/>
            <a:chOff x="1662545" y="1922318"/>
            <a:chExt cx="4759037" cy="633846"/>
          </a:xfrm>
        </p:grpSpPr>
        <p:sp>
          <p:nvSpPr>
            <p:cNvPr id="18" name="Rectangle 17">
              <a:extLst>
                <a:ext uri="{FF2B5EF4-FFF2-40B4-BE49-F238E27FC236}">
                  <a16:creationId xmlns:a16="http://schemas.microsoft.com/office/drawing/2014/main" id="{1D681957-E0C4-425D-9526-4F590AC7A0DB}"/>
                </a:ext>
              </a:extLst>
            </p:cNvPr>
            <p:cNvSpPr/>
            <p:nvPr/>
          </p:nvSpPr>
          <p:spPr>
            <a:xfrm>
              <a:off x="2369127" y="1922318"/>
              <a:ext cx="4052455" cy="6338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Lato Medium"/>
                <a:ea typeface="+mn-ea"/>
                <a:cs typeface="+mn-cs"/>
              </a:endParaRPr>
            </a:p>
          </p:txBody>
        </p:sp>
        <p:sp>
          <p:nvSpPr>
            <p:cNvPr id="19" name="Rectangle 18">
              <a:extLst>
                <a:ext uri="{FF2B5EF4-FFF2-40B4-BE49-F238E27FC236}">
                  <a16:creationId xmlns:a16="http://schemas.microsoft.com/office/drawing/2014/main" id="{03E87861-AFA8-4B94-B36C-2B100ABAEAE5}"/>
                </a:ext>
              </a:extLst>
            </p:cNvPr>
            <p:cNvSpPr/>
            <p:nvPr/>
          </p:nvSpPr>
          <p:spPr>
            <a:xfrm>
              <a:off x="1662545" y="1922318"/>
              <a:ext cx="633846" cy="63384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Lato Black"/>
                  <a:ea typeface="+mn-ea"/>
                  <a:cs typeface="+mn-cs"/>
                </a:rPr>
                <a:t>02</a:t>
              </a:r>
            </a:p>
          </p:txBody>
        </p:sp>
        <p:sp>
          <p:nvSpPr>
            <p:cNvPr id="20" name="TextBox 9">
              <a:extLst>
                <a:ext uri="{FF2B5EF4-FFF2-40B4-BE49-F238E27FC236}">
                  <a16:creationId xmlns:a16="http://schemas.microsoft.com/office/drawing/2014/main" id="{6228C4FA-9B2E-4D2F-B7DB-847F034683D3}"/>
                </a:ext>
              </a:extLst>
            </p:cNvPr>
            <p:cNvSpPr txBox="1"/>
            <p:nvPr/>
          </p:nvSpPr>
          <p:spPr>
            <a:xfrm>
              <a:off x="2410690" y="2057400"/>
              <a:ext cx="262604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accent5">
                      <a:lumMod val="50000"/>
                    </a:schemeClr>
                  </a:solidFill>
                </a:rPr>
                <a:t>Growth potential</a:t>
              </a:r>
            </a:p>
          </p:txBody>
        </p:sp>
      </p:grpSp>
      <p:grpSp>
        <p:nvGrpSpPr>
          <p:cNvPr id="6" name="Group 5">
            <a:extLst>
              <a:ext uri="{FF2B5EF4-FFF2-40B4-BE49-F238E27FC236}">
                <a16:creationId xmlns:a16="http://schemas.microsoft.com/office/drawing/2014/main" id="{267B6093-AEE6-459B-AB33-9DEAFD6CCE5E}"/>
              </a:ext>
            </a:extLst>
          </p:cNvPr>
          <p:cNvGrpSpPr/>
          <p:nvPr/>
        </p:nvGrpSpPr>
        <p:grpSpPr>
          <a:xfrm>
            <a:off x="364502" y="3163248"/>
            <a:ext cx="4759037" cy="633846"/>
            <a:chOff x="1662545" y="1922318"/>
            <a:chExt cx="4759037" cy="633846"/>
          </a:xfrm>
        </p:grpSpPr>
        <p:sp>
          <p:nvSpPr>
            <p:cNvPr id="15" name="Rectangle 14">
              <a:extLst>
                <a:ext uri="{FF2B5EF4-FFF2-40B4-BE49-F238E27FC236}">
                  <a16:creationId xmlns:a16="http://schemas.microsoft.com/office/drawing/2014/main" id="{53CDD0DB-C04C-4EE3-AFBF-47A4713AF701}"/>
                </a:ext>
              </a:extLst>
            </p:cNvPr>
            <p:cNvSpPr/>
            <p:nvPr/>
          </p:nvSpPr>
          <p:spPr>
            <a:xfrm>
              <a:off x="2369127" y="1922318"/>
              <a:ext cx="4052455" cy="6338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Lato Medium"/>
                <a:ea typeface="+mn-ea"/>
                <a:cs typeface="+mn-cs"/>
              </a:endParaRPr>
            </a:p>
          </p:txBody>
        </p:sp>
        <p:sp>
          <p:nvSpPr>
            <p:cNvPr id="16" name="Rectangle 15">
              <a:extLst>
                <a:ext uri="{FF2B5EF4-FFF2-40B4-BE49-F238E27FC236}">
                  <a16:creationId xmlns:a16="http://schemas.microsoft.com/office/drawing/2014/main" id="{6E300218-CB26-4DBA-BDAF-76AA51B4EC1D}"/>
                </a:ext>
              </a:extLst>
            </p:cNvPr>
            <p:cNvSpPr/>
            <p:nvPr/>
          </p:nvSpPr>
          <p:spPr>
            <a:xfrm>
              <a:off x="1662545" y="1922318"/>
              <a:ext cx="633846" cy="63384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Lato Black"/>
                  <a:ea typeface="+mn-ea"/>
                  <a:cs typeface="+mn-cs"/>
                </a:rPr>
                <a:t>03</a:t>
              </a:r>
            </a:p>
          </p:txBody>
        </p:sp>
        <p:sp>
          <p:nvSpPr>
            <p:cNvPr id="17" name="TextBox 13">
              <a:extLst>
                <a:ext uri="{FF2B5EF4-FFF2-40B4-BE49-F238E27FC236}">
                  <a16:creationId xmlns:a16="http://schemas.microsoft.com/office/drawing/2014/main" id="{35BDC6A2-F4F0-40FC-9529-001521D1E80E}"/>
                </a:ext>
              </a:extLst>
            </p:cNvPr>
            <p:cNvSpPr txBox="1"/>
            <p:nvPr/>
          </p:nvSpPr>
          <p:spPr>
            <a:xfrm>
              <a:off x="2410690" y="2057400"/>
              <a:ext cx="2032929" cy="387798"/>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80000"/>
                </a:lnSpc>
                <a:spcBef>
                  <a:spcPct val="20000"/>
                </a:spcBef>
              </a:pPr>
              <a:r>
                <a:rPr lang="en-US" sz="2400" b="1" dirty="0">
                  <a:solidFill>
                    <a:schemeClr val="accent5">
                      <a:lumMod val="75000"/>
                    </a:schemeClr>
                  </a:solidFill>
                </a:rPr>
                <a:t>Entry barrier</a:t>
              </a:r>
            </a:p>
          </p:txBody>
        </p:sp>
      </p:grpSp>
      <p:grpSp>
        <p:nvGrpSpPr>
          <p:cNvPr id="7" name="Group 6">
            <a:extLst>
              <a:ext uri="{FF2B5EF4-FFF2-40B4-BE49-F238E27FC236}">
                <a16:creationId xmlns:a16="http://schemas.microsoft.com/office/drawing/2014/main" id="{8D067C94-F51A-4B51-B424-FC7710DDF867}"/>
              </a:ext>
            </a:extLst>
          </p:cNvPr>
          <p:cNvGrpSpPr/>
          <p:nvPr/>
        </p:nvGrpSpPr>
        <p:grpSpPr>
          <a:xfrm>
            <a:off x="364502" y="3834836"/>
            <a:ext cx="4759037" cy="633846"/>
            <a:chOff x="1662545" y="1922318"/>
            <a:chExt cx="4759037" cy="633846"/>
          </a:xfrm>
        </p:grpSpPr>
        <p:sp>
          <p:nvSpPr>
            <p:cNvPr id="12" name="Rectangle 11">
              <a:extLst>
                <a:ext uri="{FF2B5EF4-FFF2-40B4-BE49-F238E27FC236}">
                  <a16:creationId xmlns:a16="http://schemas.microsoft.com/office/drawing/2014/main" id="{1B844FA1-F743-4856-BD46-8772BDC3FAC0}"/>
                </a:ext>
              </a:extLst>
            </p:cNvPr>
            <p:cNvSpPr/>
            <p:nvPr/>
          </p:nvSpPr>
          <p:spPr>
            <a:xfrm>
              <a:off x="2369127" y="1922318"/>
              <a:ext cx="4052455" cy="6338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Lato Medium"/>
                <a:ea typeface="+mn-ea"/>
                <a:cs typeface="+mn-cs"/>
              </a:endParaRPr>
            </a:p>
          </p:txBody>
        </p:sp>
        <p:sp>
          <p:nvSpPr>
            <p:cNvPr id="13" name="Rectangle 12">
              <a:extLst>
                <a:ext uri="{FF2B5EF4-FFF2-40B4-BE49-F238E27FC236}">
                  <a16:creationId xmlns:a16="http://schemas.microsoft.com/office/drawing/2014/main" id="{F6106207-B810-4EF4-8A87-B7CC8DD3DF29}"/>
                </a:ext>
              </a:extLst>
            </p:cNvPr>
            <p:cNvSpPr/>
            <p:nvPr/>
          </p:nvSpPr>
          <p:spPr>
            <a:xfrm>
              <a:off x="1662545" y="1922318"/>
              <a:ext cx="633846" cy="63384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Lato Black"/>
                  <a:ea typeface="+mn-ea"/>
                  <a:cs typeface="+mn-cs"/>
                </a:rPr>
                <a:t>04</a:t>
              </a:r>
            </a:p>
          </p:txBody>
        </p:sp>
        <p:sp>
          <p:nvSpPr>
            <p:cNvPr id="14" name="TextBox 17">
              <a:extLst>
                <a:ext uri="{FF2B5EF4-FFF2-40B4-BE49-F238E27FC236}">
                  <a16:creationId xmlns:a16="http://schemas.microsoft.com/office/drawing/2014/main" id="{6AFA5625-B8AC-4649-BD64-9FACD3E74D7E}"/>
                </a:ext>
              </a:extLst>
            </p:cNvPr>
            <p:cNvSpPr txBox="1"/>
            <p:nvPr/>
          </p:nvSpPr>
          <p:spPr>
            <a:xfrm>
              <a:off x="2410690" y="2057400"/>
              <a:ext cx="1705916" cy="387798"/>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80000"/>
                </a:lnSpc>
                <a:spcBef>
                  <a:spcPct val="20000"/>
                </a:spcBef>
              </a:pPr>
              <a:r>
                <a:rPr lang="en-US" sz="2400" b="1" dirty="0">
                  <a:solidFill>
                    <a:srgbClr val="4674C6"/>
                  </a:solidFill>
                </a:rPr>
                <a:t>Scalability</a:t>
              </a:r>
            </a:p>
          </p:txBody>
        </p:sp>
      </p:grpSp>
      <p:grpSp>
        <p:nvGrpSpPr>
          <p:cNvPr id="8" name="Group 7">
            <a:extLst>
              <a:ext uri="{FF2B5EF4-FFF2-40B4-BE49-F238E27FC236}">
                <a16:creationId xmlns:a16="http://schemas.microsoft.com/office/drawing/2014/main" id="{E5889140-6CE5-47D5-BEE5-9493B6809DA3}"/>
              </a:ext>
            </a:extLst>
          </p:cNvPr>
          <p:cNvGrpSpPr/>
          <p:nvPr/>
        </p:nvGrpSpPr>
        <p:grpSpPr>
          <a:xfrm>
            <a:off x="364502" y="4506425"/>
            <a:ext cx="4759037" cy="633846"/>
            <a:chOff x="1662545" y="1922318"/>
            <a:chExt cx="4759037" cy="633846"/>
          </a:xfrm>
        </p:grpSpPr>
        <p:sp>
          <p:nvSpPr>
            <p:cNvPr id="9" name="Rectangle 8">
              <a:extLst>
                <a:ext uri="{FF2B5EF4-FFF2-40B4-BE49-F238E27FC236}">
                  <a16:creationId xmlns:a16="http://schemas.microsoft.com/office/drawing/2014/main" id="{9AC9404F-1646-4ADC-9282-307DDAE4492A}"/>
                </a:ext>
              </a:extLst>
            </p:cNvPr>
            <p:cNvSpPr/>
            <p:nvPr/>
          </p:nvSpPr>
          <p:spPr>
            <a:xfrm>
              <a:off x="2369127" y="1922318"/>
              <a:ext cx="4052455" cy="6338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Lato Medium"/>
                <a:ea typeface="+mn-ea"/>
                <a:cs typeface="+mn-cs"/>
              </a:endParaRPr>
            </a:p>
          </p:txBody>
        </p:sp>
        <p:sp>
          <p:nvSpPr>
            <p:cNvPr id="10" name="Rectangle 9">
              <a:extLst>
                <a:ext uri="{FF2B5EF4-FFF2-40B4-BE49-F238E27FC236}">
                  <a16:creationId xmlns:a16="http://schemas.microsoft.com/office/drawing/2014/main" id="{44C85DB9-0E13-48DB-9943-2C587216A514}"/>
                </a:ext>
              </a:extLst>
            </p:cNvPr>
            <p:cNvSpPr/>
            <p:nvPr/>
          </p:nvSpPr>
          <p:spPr>
            <a:xfrm>
              <a:off x="1662545" y="1922318"/>
              <a:ext cx="633846" cy="63384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Lato Black"/>
                  <a:ea typeface="+mn-ea"/>
                  <a:cs typeface="+mn-cs"/>
                </a:rPr>
                <a:t>05</a:t>
              </a:r>
            </a:p>
          </p:txBody>
        </p:sp>
        <p:sp>
          <p:nvSpPr>
            <p:cNvPr id="11" name="TextBox 21">
              <a:extLst>
                <a:ext uri="{FF2B5EF4-FFF2-40B4-BE49-F238E27FC236}">
                  <a16:creationId xmlns:a16="http://schemas.microsoft.com/office/drawing/2014/main" id="{2552F8AF-8E56-4CE1-981D-A79A98F6EB21}"/>
                </a:ext>
              </a:extLst>
            </p:cNvPr>
            <p:cNvSpPr txBox="1"/>
            <p:nvPr/>
          </p:nvSpPr>
          <p:spPr>
            <a:xfrm>
              <a:off x="2410690" y="2057400"/>
              <a:ext cx="2100255" cy="387798"/>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80000"/>
                </a:lnSpc>
                <a:spcBef>
                  <a:spcPct val="20000"/>
                </a:spcBef>
              </a:pPr>
              <a:r>
                <a:rPr lang="en-US" sz="2400" b="1" dirty="0">
                  <a:solidFill>
                    <a:srgbClr val="4674C6"/>
                  </a:solidFill>
                </a:rPr>
                <a:t>Repeatability</a:t>
              </a:r>
            </a:p>
          </p:txBody>
        </p:sp>
      </p:grpSp>
      <p:grpSp>
        <p:nvGrpSpPr>
          <p:cNvPr id="24" name="Group 23">
            <a:extLst>
              <a:ext uri="{FF2B5EF4-FFF2-40B4-BE49-F238E27FC236}">
                <a16:creationId xmlns:a16="http://schemas.microsoft.com/office/drawing/2014/main" id="{F421548E-1DB3-49F4-AACC-DAF5B9B9583B}"/>
              </a:ext>
            </a:extLst>
          </p:cNvPr>
          <p:cNvGrpSpPr/>
          <p:nvPr/>
        </p:nvGrpSpPr>
        <p:grpSpPr>
          <a:xfrm>
            <a:off x="5407842" y="1820072"/>
            <a:ext cx="4759037" cy="633846"/>
            <a:chOff x="1662545" y="1922318"/>
            <a:chExt cx="4759037" cy="633846"/>
          </a:xfrm>
        </p:grpSpPr>
        <p:sp>
          <p:nvSpPr>
            <p:cNvPr id="25" name="Rectangle 24">
              <a:extLst>
                <a:ext uri="{FF2B5EF4-FFF2-40B4-BE49-F238E27FC236}">
                  <a16:creationId xmlns:a16="http://schemas.microsoft.com/office/drawing/2014/main" id="{660A77FD-7AF0-402C-9073-CC3F87798616}"/>
                </a:ext>
              </a:extLst>
            </p:cNvPr>
            <p:cNvSpPr/>
            <p:nvPr/>
          </p:nvSpPr>
          <p:spPr>
            <a:xfrm>
              <a:off x="2369127" y="1922318"/>
              <a:ext cx="4052455" cy="6338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Lato Medium"/>
                <a:ea typeface="+mn-ea"/>
                <a:cs typeface="+mn-cs"/>
              </a:endParaRPr>
            </a:p>
          </p:txBody>
        </p:sp>
        <p:sp>
          <p:nvSpPr>
            <p:cNvPr id="26" name="Rectangle 25">
              <a:extLst>
                <a:ext uri="{FF2B5EF4-FFF2-40B4-BE49-F238E27FC236}">
                  <a16:creationId xmlns:a16="http://schemas.microsoft.com/office/drawing/2014/main" id="{D6BBB7EE-2E81-4932-8251-A32D9691EB4E}"/>
                </a:ext>
              </a:extLst>
            </p:cNvPr>
            <p:cNvSpPr/>
            <p:nvPr/>
          </p:nvSpPr>
          <p:spPr>
            <a:xfrm>
              <a:off x="1662545" y="1922318"/>
              <a:ext cx="633846" cy="63384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Lato Black"/>
                  <a:ea typeface="+mn-ea"/>
                  <a:cs typeface="+mn-cs"/>
                </a:rPr>
                <a:t>06</a:t>
              </a:r>
            </a:p>
          </p:txBody>
        </p:sp>
        <p:sp>
          <p:nvSpPr>
            <p:cNvPr id="27" name="TextBox 3">
              <a:extLst>
                <a:ext uri="{FF2B5EF4-FFF2-40B4-BE49-F238E27FC236}">
                  <a16:creationId xmlns:a16="http://schemas.microsoft.com/office/drawing/2014/main" id="{59F9736D-1304-42F4-9351-A0B7A407A71C}"/>
                </a:ext>
              </a:extLst>
            </p:cNvPr>
            <p:cNvSpPr txBox="1"/>
            <p:nvPr/>
          </p:nvSpPr>
          <p:spPr>
            <a:xfrm>
              <a:off x="2410690" y="2057400"/>
              <a:ext cx="3655168"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rgbClr val="4674C6"/>
                  </a:solidFill>
                </a:rPr>
                <a:t>Easy product extension</a:t>
              </a:r>
            </a:p>
          </p:txBody>
        </p:sp>
      </p:grpSp>
      <p:grpSp>
        <p:nvGrpSpPr>
          <p:cNvPr id="28" name="Group 27">
            <a:extLst>
              <a:ext uri="{FF2B5EF4-FFF2-40B4-BE49-F238E27FC236}">
                <a16:creationId xmlns:a16="http://schemas.microsoft.com/office/drawing/2014/main" id="{1FA035D0-71CD-460B-9788-1C9B53085EF4}"/>
              </a:ext>
            </a:extLst>
          </p:cNvPr>
          <p:cNvGrpSpPr/>
          <p:nvPr/>
        </p:nvGrpSpPr>
        <p:grpSpPr>
          <a:xfrm>
            <a:off x="5407842" y="2491660"/>
            <a:ext cx="4759037" cy="633846"/>
            <a:chOff x="1662545" y="1922318"/>
            <a:chExt cx="4759037" cy="633846"/>
          </a:xfrm>
        </p:grpSpPr>
        <p:sp>
          <p:nvSpPr>
            <p:cNvPr id="29" name="Rectangle 28">
              <a:extLst>
                <a:ext uri="{FF2B5EF4-FFF2-40B4-BE49-F238E27FC236}">
                  <a16:creationId xmlns:a16="http://schemas.microsoft.com/office/drawing/2014/main" id="{F530E77D-D489-4B1E-B36E-1B78EF5DB5EB}"/>
                </a:ext>
              </a:extLst>
            </p:cNvPr>
            <p:cNvSpPr/>
            <p:nvPr/>
          </p:nvSpPr>
          <p:spPr>
            <a:xfrm>
              <a:off x="2369127" y="1922318"/>
              <a:ext cx="4052455" cy="6338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Lato Medium"/>
                <a:ea typeface="+mn-ea"/>
                <a:cs typeface="+mn-cs"/>
              </a:endParaRPr>
            </a:p>
          </p:txBody>
        </p:sp>
        <p:sp>
          <p:nvSpPr>
            <p:cNvPr id="30" name="Rectangle 29">
              <a:extLst>
                <a:ext uri="{FF2B5EF4-FFF2-40B4-BE49-F238E27FC236}">
                  <a16:creationId xmlns:a16="http://schemas.microsoft.com/office/drawing/2014/main" id="{4D293B4A-5B3F-4EA5-9362-AAC36219A03F}"/>
                </a:ext>
              </a:extLst>
            </p:cNvPr>
            <p:cNvSpPr/>
            <p:nvPr/>
          </p:nvSpPr>
          <p:spPr>
            <a:xfrm>
              <a:off x="1662545" y="1922318"/>
              <a:ext cx="633846" cy="63384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Lato Black"/>
                  <a:ea typeface="+mn-ea"/>
                  <a:cs typeface="+mn-cs"/>
                </a:rPr>
                <a:t>07</a:t>
              </a:r>
            </a:p>
          </p:txBody>
        </p:sp>
        <p:sp>
          <p:nvSpPr>
            <p:cNvPr id="31" name="TextBox 9">
              <a:extLst>
                <a:ext uri="{FF2B5EF4-FFF2-40B4-BE49-F238E27FC236}">
                  <a16:creationId xmlns:a16="http://schemas.microsoft.com/office/drawing/2014/main" id="{C468B63C-925A-4A77-967B-8AFDEC27F4E4}"/>
                </a:ext>
              </a:extLst>
            </p:cNvPr>
            <p:cNvSpPr txBox="1"/>
            <p:nvPr/>
          </p:nvSpPr>
          <p:spPr>
            <a:xfrm>
              <a:off x="2410690" y="2057400"/>
              <a:ext cx="2768707"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buClrTx/>
                <a:defRPr/>
              </a:pPr>
              <a:r>
                <a:rPr lang="en-US" sz="2400" b="1" dirty="0">
                  <a:solidFill>
                    <a:srgbClr val="0070C0"/>
                  </a:solidFill>
                </a:rPr>
                <a:t>Core competency</a:t>
              </a:r>
            </a:p>
          </p:txBody>
        </p:sp>
      </p:grpSp>
      <p:grpSp>
        <p:nvGrpSpPr>
          <p:cNvPr id="32" name="Group 31">
            <a:extLst>
              <a:ext uri="{FF2B5EF4-FFF2-40B4-BE49-F238E27FC236}">
                <a16:creationId xmlns:a16="http://schemas.microsoft.com/office/drawing/2014/main" id="{5C5B46BC-1438-44C9-BB99-D536635EED44}"/>
              </a:ext>
            </a:extLst>
          </p:cNvPr>
          <p:cNvGrpSpPr/>
          <p:nvPr/>
        </p:nvGrpSpPr>
        <p:grpSpPr>
          <a:xfrm>
            <a:off x="5407842" y="3163248"/>
            <a:ext cx="4759037" cy="633846"/>
            <a:chOff x="1662545" y="1922318"/>
            <a:chExt cx="4759037" cy="633846"/>
          </a:xfrm>
        </p:grpSpPr>
        <p:sp>
          <p:nvSpPr>
            <p:cNvPr id="33" name="Rectangle 32">
              <a:extLst>
                <a:ext uri="{FF2B5EF4-FFF2-40B4-BE49-F238E27FC236}">
                  <a16:creationId xmlns:a16="http://schemas.microsoft.com/office/drawing/2014/main" id="{77E333EA-96D3-4940-A224-9C12DA07EAC2}"/>
                </a:ext>
              </a:extLst>
            </p:cNvPr>
            <p:cNvSpPr/>
            <p:nvPr/>
          </p:nvSpPr>
          <p:spPr>
            <a:xfrm>
              <a:off x="2369127" y="1922318"/>
              <a:ext cx="4052455" cy="6338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Lato Medium"/>
                <a:ea typeface="+mn-ea"/>
                <a:cs typeface="+mn-cs"/>
              </a:endParaRPr>
            </a:p>
          </p:txBody>
        </p:sp>
        <p:sp>
          <p:nvSpPr>
            <p:cNvPr id="34" name="Rectangle 33">
              <a:extLst>
                <a:ext uri="{FF2B5EF4-FFF2-40B4-BE49-F238E27FC236}">
                  <a16:creationId xmlns:a16="http://schemas.microsoft.com/office/drawing/2014/main" id="{FC47C95E-83A7-4579-84F2-810B37EF2751}"/>
                </a:ext>
              </a:extLst>
            </p:cNvPr>
            <p:cNvSpPr/>
            <p:nvPr/>
          </p:nvSpPr>
          <p:spPr>
            <a:xfrm>
              <a:off x="1662545" y="1922318"/>
              <a:ext cx="633846" cy="63384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Lato Black"/>
                  <a:ea typeface="+mn-ea"/>
                  <a:cs typeface="+mn-cs"/>
                </a:rPr>
                <a:t>08</a:t>
              </a:r>
            </a:p>
          </p:txBody>
        </p:sp>
        <p:sp>
          <p:nvSpPr>
            <p:cNvPr id="35" name="TextBox 13">
              <a:extLst>
                <a:ext uri="{FF2B5EF4-FFF2-40B4-BE49-F238E27FC236}">
                  <a16:creationId xmlns:a16="http://schemas.microsoft.com/office/drawing/2014/main" id="{EF61841F-B9AF-4729-BC4E-0423BDA960A6}"/>
                </a:ext>
              </a:extLst>
            </p:cNvPr>
            <p:cNvSpPr txBox="1"/>
            <p:nvPr/>
          </p:nvSpPr>
          <p:spPr>
            <a:xfrm>
              <a:off x="2410690" y="2057400"/>
              <a:ext cx="2970685"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Tx/>
                <a:defRPr/>
              </a:pPr>
              <a:r>
                <a:rPr lang="en-US" sz="2400" b="1" dirty="0">
                  <a:solidFill>
                    <a:srgbClr val="0070C0"/>
                  </a:solidFill>
                </a:rPr>
                <a:t>Logistic advantage</a:t>
              </a:r>
            </a:p>
          </p:txBody>
        </p:sp>
      </p:grpSp>
      <p:grpSp>
        <p:nvGrpSpPr>
          <p:cNvPr id="36" name="Group 35">
            <a:extLst>
              <a:ext uri="{FF2B5EF4-FFF2-40B4-BE49-F238E27FC236}">
                <a16:creationId xmlns:a16="http://schemas.microsoft.com/office/drawing/2014/main" id="{4CD01A18-8812-4CFE-BC9F-98C516506F40}"/>
              </a:ext>
            </a:extLst>
          </p:cNvPr>
          <p:cNvGrpSpPr/>
          <p:nvPr/>
        </p:nvGrpSpPr>
        <p:grpSpPr>
          <a:xfrm>
            <a:off x="5407842" y="3834836"/>
            <a:ext cx="5204814" cy="633846"/>
            <a:chOff x="1662545" y="1922318"/>
            <a:chExt cx="5204814" cy="633846"/>
          </a:xfrm>
        </p:grpSpPr>
        <p:sp>
          <p:nvSpPr>
            <p:cNvPr id="37" name="Rectangle 36">
              <a:extLst>
                <a:ext uri="{FF2B5EF4-FFF2-40B4-BE49-F238E27FC236}">
                  <a16:creationId xmlns:a16="http://schemas.microsoft.com/office/drawing/2014/main" id="{B94EFF71-05C4-4C9E-8CA4-E8EBC060EC7B}"/>
                </a:ext>
              </a:extLst>
            </p:cNvPr>
            <p:cNvSpPr/>
            <p:nvPr/>
          </p:nvSpPr>
          <p:spPr>
            <a:xfrm>
              <a:off x="2369127" y="1922318"/>
              <a:ext cx="4052455" cy="6338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Lato Medium"/>
                <a:ea typeface="+mn-ea"/>
                <a:cs typeface="+mn-cs"/>
              </a:endParaRPr>
            </a:p>
          </p:txBody>
        </p:sp>
        <p:sp>
          <p:nvSpPr>
            <p:cNvPr id="38" name="Rectangle 37">
              <a:extLst>
                <a:ext uri="{FF2B5EF4-FFF2-40B4-BE49-F238E27FC236}">
                  <a16:creationId xmlns:a16="http://schemas.microsoft.com/office/drawing/2014/main" id="{96554966-37A0-4996-8377-AEEDA507F283}"/>
                </a:ext>
              </a:extLst>
            </p:cNvPr>
            <p:cNvSpPr/>
            <p:nvPr/>
          </p:nvSpPr>
          <p:spPr>
            <a:xfrm>
              <a:off x="1662545" y="1922318"/>
              <a:ext cx="633846" cy="63384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Lato Black"/>
                  <a:ea typeface="+mn-ea"/>
                  <a:cs typeface="+mn-cs"/>
                </a:rPr>
                <a:t>09</a:t>
              </a:r>
            </a:p>
          </p:txBody>
        </p:sp>
        <p:sp>
          <p:nvSpPr>
            <p:cNvPr id="39" name="TextBox 17">
              <a:extLst>
                <a:ext uri="{FF2B5EF4-FFF2-40B4-BE49-F238E27FC236}">
                  <a16:creationId xmlns:a16="http://schemas.microsoft.com/office/drawing/2014/main" id="{896B7C11-1213-4875-83CE-712DED9E8AED}"/>
                </a:ext>
              </a:extLst>
            </p:cNvPr>
            <p:cNvSpPr txBox="1"/>
            <p:nvPr/>
          </p:nvSpPr>
          <p:spPr>
            <a:xfrm>
              <a:off x="2410690" y="2057400"/>
              <a:ext cx="4456669"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Tx/>
                <a:defRPr/>
              </a:pPr>
              <a:r>
                <a:rPr lang="en-US" sz="2400" b="1" dirty="0">
                  <a:solidFill>
                    <a:srgbClr val="0070C0"/>
                  </a:solidFill>
                </a:rPr>
                <a:t>Great brand - loyal followers</a:t>
              </a:r>
            </a:p>
          </p:txBody>
        </p:sp>
      </p:grpSp>
      <p:grpSp>
        <p:nvGrpSpPr>
          <p:cNvPr id="40" name="Group 39">
            <a:extLst>
              <a:ext uri="{FF2B5EF4-FFF2-40B4-BE49-F238E27FC236}">
                <a16:creationId xmlns:a16="http://schemas.microsoft.com/office/drawing/2014/main" id="{B2192BFC-8014-4D61-8095-50AF3A260B80}"/>
              </a:ext>
            </a:extLst>
          </p:cNvPr>
          <p:cNvGrpSpPr/>
          <p:nvPr/>
        </p:nvGrpSpPr>
        <p:grpSpPr>
          <a:xfrm>
            <a:off x="5407842" y="4506425"/>
            <a:ext cx="4759037" cy="633846"/>
            <a:chOff x="1662545" y="1922318"/>
            <a:chExt cx="4759037" cy="633846"/>
          </a:xfrm>
        </p:grpSpPr>
        <p:sp>
          <p:nvSpPr>
            <p:cNvPr id="41" name="Rectangle 40">
              <a:extLst>
                <a:ext uri="{FF2B5EF4-FFF2-40B4-BE49-F238E27FC236}">
                  <a16:creationId xmlns:a16="http://schemas.microsoft.com/office/drawing/2014/main" id="{DA163D68-74AB-4F6B-B341-DFD5AA7E5296}"/>
                </a:ext>
              </a:extLst>
            </p:cNvPr>
            <p:cNvSpPr/>
            <p:nvPr/>
          </p:nvSpPr>
          <p:spPr>
            <a:xfrm>
              <a:off x="2369127" y="1922318"/>
              <a:ext cx="4052455" cy="6338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Lato Medium"/>
                <a:ea typeface="+mn-ea"/>
                <a:cs typeface="+mn-cs"/>
              </a:endParaRPr>
            </a:p>
          </p:txBody>
        </p:sp>
        <p:sp>
          <p:nvSpPr>
            <p:cNvPr id="42" name="Rectangle 41">
              <a:extLst>
                <a:ext uri="{FF2B5EF4-FFF2-40B4-BE49-F238E27FC236}">
                  <a16:creationId xmlns:a16="http://schemas.microsoft.com/office/drawing/2014/main" id="{5CB87455-EFB3-4279-8100-9F7FDA6206D9}"/>
                </a:ext>
              </a:extLst>
            </p:cNvPr>
            <p:cNvSpPr/>
            <p:nvPr/>
          </p:nvSpPr>
          <p:spPr>
            <a:xfrm>
              <a:off x="1662545" y="1922318"/>
              <a:ext cx="633846" cy="63384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Lato Black"/>
                  <a:ea typeface="+mn-ea"/>
                  <a:cs typeface="+mn-cs"/>
                </a:rPr>
                <a:t>10</a:t>
              </a:r>
            </a:p>
          </p:txBody>
        </p:sp>
        <p:sp>
          <p:nvSpPr>
            <p:cNvPr id="43" name="TextBox 21">
              <a:extLst>
                <a:ext uri="{FF2B5EF4-FFF2-40B4-BE49-F238E27FC236}">
                  <a16:creationId xmlns:a16="http://schemas.microsoft.com/office/drawing/2014/main" id="{6613CCAA-AD30-4992-9E7F-9BB939BE5FEF}"/>
                </a:ext>
              </a:extLst>
            </p:cNvPr>
            <p:cNvSpPr txBox="1"/>
            <p:nvPr/>
          </p:nvSpPr>
          <p:spPr>
            <a:xfrm>
              <a:off x="2410690" y="2057400"/>
              <a:ext cx="221727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Tx/>
                <a:defRPr/>
              </a:pPr>
              <a:r>
                <a:rPr lang="en-US" sz="2400" b="1" dirty="0">
                  <a:solidFill>
                    <a:srgbClr val="0070C0"/>
                  </a:solidFill>
                </a:rPr>
                <a:t>Pricing power</a:t>
              </a:r>
            </a:p>
          </p:txBody>
        </p:sp>
      </p:grpSp>
      <p:sp>
        <p:nvSpPr>
          <p:cNvPr id="45" name="Arrow: Chevron 44">
            <a:extLst>
              <a:ext uri="{FF2B5EF4-FFF2-40B4-BE49-F238E27FC236}">
                <a16:creationId xmlns:a16="http://schemas.microsoft.com/office/drawing/2014/main" id="{F0316C14-52E9-412C-AB2C-4D299E04D3D4}"/>
              </a:ext>
            </a:extLst>
          </p:cNvPr>
          <p:cNvSpPr/>
          <p:nvPr/>
        </p:nvSpPr>
        <p:spPr>
          <a:xfrm>
            <a:off x="364502" y="494509"/>
            <a:ext cx="10897385" cy="991239"/>
          </a:xfrm>
          <a:prstGeom prst="chevron">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 name="Title 1">
            <a:extLst>
              <a:ext uri="{FF2B5EF4-FFF2-40B4-BE49-F238E27FC236}">
                <a16:creationId xmlns:a16="http://schemas.microsoft.com/office/drawing/2014/main" id="{040B3BD1-9A8A-41E1-849C-CF94DDE1F5DE}"/>
              </a:ext>
            </a:extLst>
          </p:cNvPr>
          <p:cNvSpPr>
            <a:spLocks noGrp="1"/>
          </p:cNvSpPr>
          <p:nvPr>
            <p:ph type="title"/>
          </p:nvPr>
        </p:nvSpPr>
        <p:spPr/>
        <p:txBody>
          <a:bodyPr/>
          <a:lstStyle/>
          <a:p>
            <a:r>
              <a:rPr lang="en-US" sz="3200" b="1" dirty="0">
                <a:solidFill>
                  <a:srgbClr val="002060"/>
                </a:solidFill>
                <a:latin typeface="Georgia" panose="02040502050405020303" pitchFamily="18" charset="0"/>
              </a:rPr>
              <a:t>Drivers of Competitive Advantages of Business Model</a:t>
            </a:r>
            <a:endParaRPr lang="en-IN" sz="3200" dirty="0"/>
          </a:p>
        </p:txBody>
      </p:sp>
      <p:sp>
        <p:nvSpPr>
          <p:cNvPr id="48" name="Isosceles Triangle 47">
            <a:extLst>
              <a:ext uri="{FF2B5EF4-FFF2-40B4-BE49-F238E27FC236}">
                <a16:creationId xmlns:a16="http://schemas.microsoft.com/office/drawing/2014/main" id="{A7F8FB20-4C08-46D0-BF47-DAAA472B8854}"/>
              </a:ext>
            </a:extLst>
          </p:cNvPr>
          <p:cNvSpPr/>
          <p:nvPr/>
        </p:nvSpPr>
        <p:spPr>
          <a:xfrm rot="13479726" flipH="1">
            <a:off x="10508107" y="676207"/>
            <a:ext cx="698969" cy="44306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ight Triangle 2">
            <a:extLst>
              <a:ext uri="{FF2B5EF4-FFF2-40B4-BE49-F238E27FC236}">
                <a16:creationId xmlns:a16="http://schemas.microsoft.com/office/drawing/2014/main" id="{6B5202E5-2B84-4886-A0E0-FD95D176324C}"/>
              </a:ext>
            </a:extLst>
          </p:cNvPr>
          <p:cNvSpPr/>
          <p:nvPr/>
        </p:nvSpPr>
        <p:spPr>
          <a:xfrm rot="13511925">
            <a:off x="29854" y="636211"/>
            <a:ext cx="694598" cy="707279"/>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Isosceles Triangle 45">
            <a:extLst>
              <a:ext uri="{FF2B5EF4-FFF2-40B4-BE49-F238E27FC236}">
                <a16:creationId xmlns:a16="http://schemas.microsoft.com/office/drawing/2014/main" id="{87586108-3A05-4051-9972-23654028ED25}"/>
              </a:ext>
            </a:extLst>
          </p:cNvPr>
          <p:cNvSpPr/>
          <p:nvPr/>
        </p:nvSpPr>
        <p:spPr>
          <a:xfrm rot="10800000" flipH="1">
            <a:off x="11004315" y="1293798"/>
            <a:ext cx="698969" cy="443060"/>
          </a:xfrm>
          <a:prstGeom prst="triangle">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7" name="Group 46">
            <a:extLst>
              <a:ext uri="{FF2B5EF4-FFF2-40B4-BE49-F238E27FC236}">
                <a16:creationId xmlns:a16="http://schemas.microsoft.com/office/drawing/2014/main" id="{B2192BFC-8014-4D61-8095-50AF3A260B80}"/>
              </a:ext>
            </a:extLst>
          </p:cNvPr>
          <p:cNvGrpSpPr/>
          <p:nvPr/>
        </p:nvGrpSpPr>
        <p:grpSpPr>
          <a:xfrm>
            <a:off x="2286269" y="5202128"/>
            <a:ext cx="4759037" cy="633846"/>
            <a:chOff x="1662545" y="1922318"/>
            <a:chExt cx="4759037" cy="633846"/>
          </a:xfrm>
        </p:grpSpPr>
        <p:sp>
          <p:nvSpPr>
            <p:cNvPr id="49" name="Rectangle 48">
              <a:extLst>
                <a:ext uri="{FF2B5EF4-FFF2-40B4-BE49-F238E27FC236}">
                  <a16:creationId xmlns:a16="http://schemas.microsoft.com/office/drawing/2014/main" id="{DA163D68-74AB-4F6B-B341-DFD5AA7E5296}"/>
                </a:ext>
              </a:extLst>
            </p:cNvPr>
            <p:cNvSpPr/>
            <p:nvPr/>
          </p:nvSpPr>
          <p:spPr>
            <a:xfrm>
              <a:off x="2369127" y="1922318"/>
              <a:ext cx="4052455" cy="6338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Lato Medium"/>
                <a:ea typeface="+mn-ea"/>
                <a:cs typeface="+mn-cs"/>
              </a:endParaRPr>
            </a:p>
          </p:txBody>
        </p:sp>
        <p:sp>
          <p:nvSpPr>
            <p:cNvPr id="50" name="Rectangle 49">
              <a:extLst>
                <a:ext uri="{FF2B5EF4-FFF2-40B4-BE49-F238E27FC236}">
                  <a16:creationId xmlns:a16="http://schemas.microsoft.com/office/drawing/2014/main" id="{5CB87455-EFB3-4279-8100-9F7FDA6206D9}"/>
                </a:ext>
              </a:extLst>
            </p:cNvPr>
            <p:cNvSpPr/>
            <p:nvPr/>
          </p:nvSpPr>
          <p:spPr>
            <a:xfrm>
              <a:off x="1662545" y="1922318"/>
              <a:ext cx="633846" cy="63384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smtClean="0">
                  <a:ln>
                    <a:noFill/>
                  </a:ln>
                  <a:solidFill>
                    <a:prstClr val="white"/>
                  </a:solidFill>
                  <a:effectLst/>
                  <a:uLnTx/>
                  <a:uFillTx/>
                  <a:latin typeface="Lato Black"/>
                  <a:ea typeface="+mn-ea"/>
                  <a:cs typeface="+mn-cs"/>
                </a:rPr>
                <a:t>11</a:t>
              </a:r>
              <a:endParaRPr kumimoji="0" lang="en-US" sz="3200" b="0" i="0" u="none" strike="noStrike" kern="1200" cap="none" spc="0" normalizeH="0" baseline="0" noProof="0" dirty="0">
                <a:ln>
                  <a:noFill/>
                </a:ln>
                <a:solidFill>
                  <a:prstClr val="white"/>
                </a:solidFill>
                <a:effectLst/>
                <a:uLnTx/>
                <a:uFillTx/>
                <a:latin typeface="Lato Black"/>
                <a:ea typeface="+mn-ea"/>
                <a:cs typeface="+mn-cs"/>
              </a:endParaRPr>
            </a:p>
          </p:txBody>
        </p:sp>
        <p:sp>
          <p:nvSpPr>
            <p:cNvPr id="51" name="TextBox 21">
              <a:extLst>
                <a:ext uri="{FF2B5EF4-FFF2-40B4-BE49-F238E27FC236}">
                  <a16:creationId xmlns:a16="http://schemas.microsoft.com/office/drawing/2014/main" id="{6613CCAA-AD30-4992-9E7F-9BB939BE5FEF}"/>
                </a:ext>
              </a:extLst>
            </p:cNvPr>
            <p:cNvSpPr txBox="1"/>
            <p:nvPr/>
          </p:nvSpPr>
          <p:spPr>
            <a:xfrm>
              <a:off x="2410690" y="2057400"/>
              <a:ext cx="394691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Tx/>
                <a:defRPr/>
              </a:pPr>
              <a:r>
                <a:rPr lang="en-US" sz="2400" b="1" dirty="0" smtClean="0">
                  <a:solidFill>
                    <a:srgbClr val="0070C0"/>
                  </a:solidFill>
                </a:rPr>
                <a:t>New experience/ meaning</a:t>
              </a:r>
              <a:endParaRPr lang="en-US" sz="2400" b="1" dirty="0">
                <a:solidFill>
                  <a:srgbClr val="0070C0"/>
                </a:solidFill>
              </a:endParaRPr>
            </a:p>
          </p:txBody>
        </p:sp>
      </p:grpSp>
    </p:spTree>
    <p:extLst>
      <p:ext uri="{BB962C8B-B14F-4D97-AF65-F5344CB8AC3E}">
        <p14:creationId xmlns:p14="http://schemas.microsoft.com/office/powerpoint/2010/main" val="43098405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IN" sz="3200" b="1" dirty="0" smtClean="0">
                <a:solidFill>
                  <a:schemeClr val="accent5">
                    <a:lumMod val="75000"/>
                  </a:schemeClr>
                </a:solidFill>
                <a:latin typeface="Georgia" panose="02040502050405020303" pitchFamily="18" charset="0"/>
              </a:rPr>
              <a:t>Management Innovation</a:t>
            </a:r>
            <a:br>
              <a:rPr lang="en-IN" sz="3200" b="1" dirty="0" smtClean="0">
                <a:solidFill>
                  <a:schemeClr val="accent5">
                    <a:lumMod val="75000"/>
                  </a:schemeClr>
                </a:solidFill>
                <a:latin typeface="Georgia" panose="02040502050405020303" pitchFamily="18" charset="0"/>
              </a:rPr>
            </a:br>
            <a:r>
              <a:rPr lang="en-IN" sz="3200" b="1" dirty="0" smtClean="0">
                <a:solidFill>
                  <a:schemeClr val="accent5">
                    <a:lumMod val="75000"/>
                  </a:schemeClr>
                </a:solidFill>
                <a:latin typeface="Georgia" panose="02040502050405020303" pitchFamily="18" charset="0"/>
              </a:rPr>
              <a:t>Example: Accounting &amp; Finance - DuPont</a:t>
            </a:r>
            <a:endParaRPr lang="en-US" sz="3200" b="1" dirty="0">
              <a:solidFill>
                <a:schemeClr val="accent5">
                  <a:lumMod val="75000"/>
                </a:schemeClr>
              </a:solidFill>
              <a:latin typeface="Georgia" panose="02040502050405020303" pitchFamily="18" charset="0"/>
            </a:endParaRPr>
          </a:p>
        </p:txBody>
      </p:sp>
      <p:sp>
        <p:nvSpPr>
          <p:cNvPr id="3" name="Text Placeholder 2"/>
          <p:cNvSpPr>
            <a:spLocks noGrp="1"/>
          </p:cNvSpPr>
          <p:nvPr>
            <p:ph type="body" idx="1"/>
          </p:nvPr>
        </p:nvSpPr>
        <p:spPr>
          <a:xfrm>
            <a:off x="761055" y="1773905"/>
            <a:ext cx="10515600" cy="3557474"/>
          </a:xfrm>
        </p:spPr>
        <p:txBody>
          <a:bodyPr vert="horz" lIns="91440" tIns="45720" rIns="91440" bIns="45720" rtlCol="0">
            <a:normAutofit/>
          </a:bodyPr>
          <a:lstStyle/>
          <a:p>
            <a:r>
              <a:rPr lang="en-IN" b="1" dirty="0">
                <a:solidFill>
                  <a:schemeClr val="accent5">
                    <a:lumMod val="50000"/>
                  </a:schemeClr>
                </a:solidFill>
                <a:latin typeface="Georgia" panose="02040502050405020303" pitchFamily="18" charset="0"/>
              </a:rPr>
              <a:t>In 1903, DuPont systematized capital-budgeting techniques. A few years later, the company also developed a standardized way of estimating return on investment.</a:t>
            </a:r>
          </a:p>
          <a:p>
            <a:r>
              <a:rPr lang="en-IN" b="1" dirty="0">
                <a:solidFill>
                  <a:schemeClr val="accent5">
                    <a:lumMod val="50000"/>
                  </a:schemeClr>
                </a:solidFill>
                <a:latin typeface="Georgia" panose="02040502050405020303" pitchFamily="18" charset="0"/>
              </a:rPr>
              <a:t>They used it in comparing the performance of its numerous product departments. </a:t>
            </a:r>
          </a:p>
          <a:p>
            <a:r>
              <a:rPr lang="en-IN" b="1" dirty="0">
                <a:solidFill>
                  <a:schemeClr val="accent5">
                    <a:lumMod val="75000"/>
                  </a:schemeClr>
                </a:solidFill>
                <a:latin typeface="Georgia" panose="02040502050405020303" pitchFamily="18" charset="0"/>
              </a:rPr>
              <a:t>These innovations and more helped DuPont become one of America’s industrial giants.</a:t>
            </a:r>
            <a:endParaRPr lang="en-US" b="1" dirty="0">
              <a:solidFill>
                <a:schemeClr val="accent5">
                  <a:lumMod val="75000"/>
                </a:schemeClr>
              </a:solidFill>
              <a:latin typeface="Georgia" panose="02040502050405020303" pitchFamily="18" charset="0"/>
            </a:endParaRPr>
          </a:p>
        </p:txBody>
      </p:sp>
    </p:spTree>
    <p:extLst>
      <p:ext uri="{BB962C8B-B14F-4D97-AF65-F5344CB8AC3E}">
        <p14:creationId xmlns:p14="http://schemas.microsoft.com/office/powerpoint/2010/main" val="2797439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48668"/>
          </a:xfrm>
        </p:spPr>
        <p:txBody>
          <a:bodyPr vert="horz" lIns="91440" tIns="45720" rIns="91440" bIns="45720" rtlCol="0" anchor="ctr">
            <a:normAutofit fontScale="90000"/>
          </a:bodyPr>
          <a:lstStyle/>
          <a:p>
            <a:r>
              <a:rPr lang="en-IN" sz="3200" b="1" dirty="0" smtClean="0">
                <a:solidFill>
                  <a:schemeClr val="accent5">
                    <a:lumMod val="75000"/>
                  </a:schemeClr>
                </a:solidFill>
                <a:latin typeface="Georgia" panose="02040502050405020303" pitchFamily="18" charset="0"/>
              </a:rPr>
              <a:t>BMI</a:t>
            </a:r>
            <a:br>
              <a:rPr lang="en-IN" sz="3200" b="1" dirty="0" smtClean="0">
                <a:solidFill>
                  <a:schemeClr val="accent5">
                    <a:lumMod val="75000"/>
                  </a:schemeClr>
                </a:solidFill>
                <a:latin typeface="Georgia" panose="02040502050405020303" pitchFamily="18" charset="0"/>
              </a:rPr>
            </a:br>
            <a:r>
              <a:rPr lang="en-IN" sz="3200" b="1" dirty="0" smtClean="0">
                <a:solidFill>
                  <a:schemeClr val="accent5">
                    <a:lumMod val="75000"/>
                  </a:schemeClr>
                </a:solidFill>
                <a:latin typeface="Georgia" panose="02040502050405020303" pitchFamily="18" charset="0"/>
              </a:rPr>
              <a:t>Example: Brand management - Procter </a:t>
            </a:r>
            <a:r>
              <a:rPr lang="en-IN" sz="3200" b="1" dirty="0">
                <a:solidFill>
                  <a:schemeClr val="accent5">
                    <a:lumMod val="75000"/>
                  </a:schemeClr>
                </a:solidFill>
                <a:latin typeface="Georgia" panose="02040502050405020303" pitchFamily="18" charset="0"/>
              </a:rPr>
              <a:t>&amp; Gamble</a:t>
            </a:r>
            <a:endParaRPr lang="en-US" sz="3200" b="1" dirty="0">
              <a:solidFill>
                <a:schemeClr val="accent5">
                  <a:lumMod val="75000"/>
                </a:schemeClr>
              </a:solidFill>
              <a:latin typeface="Georgia" panose="02040502050405020303" pitchFamily="18" charset="0"/>
            </a:endParaRPr>
          </a:p>
        </p:txBody>
      </p:sp>
      <p:sp>
        <p:nvSpPr>
          <p:cNvPr id="3" name="Text Placeholder 2"/>
          <p:cNvSpPr>
            <a:spLocks noGrp="1"/>
          </p:cNvSpPr>
          <p:nvPr>
            <p:ph type="body" idx="1"/>
          </p:nvPr>
        </p:nvSpPr>
        <p:spPr>
          <a:xfrm>
            <a:off x="405910" y="1120382"/>
            <a:ext cx="9798269" cy="4585684"/>
          </a:xfrm>
        </p:spPr>
        <p:txBody>
          <a:bodyPr vert="horz" lIns="91440" tIns="45720" rIns="91440" bIns="45720" rtlCol="0">
            <a:normAutofit/>
          </a:bodyPr>
          <a:lstStyle/>
          <a:p>
            <a:r>
              <a:rPr lang="en-IN" b="1" dirty="0">
                <a:solidFill>
                  <a:schemeClr val="bg2">
                    <a:lumMod val="25000"/>
                  </a:schemeClr>
                </a:solidFill>
              </a:rPr>
              <a:t>Procter &amp; Gamble pioneered to formalize brand management since 1930s. </a:t>
            </a:r>
          </a:p>
          <a:p>
            <a:r>
              <a:rPr lang="en-IN" b="1" dirty="0">
                <a:solidFill>
                  <a:schemeClr val="bg2">
                    <a:lumMod val="25000"/>
                  </a:schemeClr>
                </a:solidFill>
              </a:rPr>
              <a:t>In the decades since, P&amp;G has steadily built brands with loyal customer followings. </a:t>
            </a:r>
          </a:p>
          <a:p>
            <a:r>
              <a:rPr lang="en-IN" b="1" dirty="0">
                <a:solidFill>
                  <a:schemeClr val="bg2">
                    <a:lumMod val="25000"/>
                  </a:schemeClr>
                </a:solidFill>
              </a:rPr>
              <a:t>Brand and other intangible assets have been driving the success of the company ever since. </a:t>
            </a:r>
          </a:p>
          <a:p>
            <a:r>
              <a:rPr lang="en-IN" b="1" dirty="0">
                <a:solidFill>
                  <a:schemeClr val="bg2">
                    <a:lumMod val="25000"/>
                  </a:schemeClr>
                </a:solidFill>
              </a:rPr>
              <a:t>Today, P&amp;G owns some 16 brands that have been producing more than  $1 billion in sales every year.</a:t>
            </a:r>
          </a:p>
          <a:p>
            <a:r>
              <a:rPr lang="en-IN" b="1" dirty="0">
                <a:solidFill>
                  <a:schemeClr val="bg2">
                    <a:lumMod val="25000"/>
                  </a:schemeClr>
                </a:solidFill>
              </a:rPr>
              <a:t>P&amp;G is pioneer in ‘Corporate Entrepreneurship’, and is an aggressive promoter (and beneficiary) of ‘Open Innovation’.</a:t>
            </a:r>
            <a:endParaRPr lang="en-US" b="1" dirty="0">
              <a:solidFill>
                <a:schemeClr val="bg2">
                  <a:lumMod val="25000"/>
                </a:schemeClr>
              </a:solidFill>
            </a:endParaRPr>
          </a:p>
        </p:txBody>
      </p:sp>
    </p:spTree>
    <p:extLst>
      <p:ext uri="{BB962C8B-B14F-4D97-AF65-F5344CB8AC3E}">
        <p14:creationId xmlns:p14="http://schemas.microsoft.com/office/powerpoint/2010/main" val="76546961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IN" sz="3200" b="1" dirty="0" smtClean="0">
                <a:solidFill>
                  <a:schemeClr val="accent5">
                    <a:lumMod val="75000"/>
                  </a:schemeClr>
                </a:solidFill>
                <a:latin typeface="Georgia" panose="02040502050405020303" pitchFamily="18" charset="0"/>
              </a:rPr>
              <a:t>Business Management Innovation</a:t>
            </a:r>
            <a:br>
              <a:rPr lang="en-IN" sz="3200" b="1" dirty="0" smtClean="0">
                <a:solidFill>
                  <a:schemeClr val="accent5">
                    <a:lumMod val="75000"/>
                  </a:schemeClr>
                </a:solidFill>
                <a:latin typeface="Georgia" panose="02040502050405020303" pitchFamily="18" charset="0"/>
              </a:rPr>
            </a:br>
            <a:r>
              <a:rPr lang="en-IN" sz="3200" b="1" dirty="0" smtClean="0">
                <a:solidFill>
                  <a:schemeClr val="accent5">
                    <a:lumMod val="75000"/>
                  </a:schemeClr>
                </a:solidFill>
                <a:latin typeface="Georgia" panose="02040502050405020303" pitchFamily="18" charset="0"/>
              </a:rPr>
              <a:t>Virtual office - Visa </a:t>
            </a:r>
            <a:r>
              <a:rPr lang="en-IN" sz="3200" b="1" dirty="0">
                <a:solidFill>
                  <a:schemeClr val="accent5">
                    <a:lumMod val="75000"/>
                  </a:schemeClr>
                </a:solidFill>
                <a:latin typeface="Georgia" panose="02040502050405020303" pitchFamily="18" charset="0"/>
              </a:rPr>
              <a:t>Inc.</a:t>
            </a:r>
            <a:endParaRPr lang="en-US" sz="3200" b="1" dirty="0">
              <a:solidFill>
                <a:schemeClr val="accent5">
                  <a:lumMod val="75000"/>
                </a:schemeClr>
              </a:solidFill>
              <a:latin typeface="Georgia" panose="02040502050405020303" pitchFamily="18" charset="0"/>
            </a:endParaRPr>
          </a:p>
        </p:txBody>
      </p:sp>
      <p:sp>
        <p:nvSpPr>
          <p:cNvPr id="3" name="Text Placeholder 2"/>
          <p:cNvSpPr>
            <a:spLocks noGrp="1"/>
          </p:cNvSpPr>
          <p:nvPr>
            <p:ph type="body" idx="1"/>
          </p:nvPr>
        </p:nvSpPr>
        <p:spPr>
          <a:xfrm>
            <a:off x="545592" y="1395857"/>
            <a:ext cx="9892862" cy="2846959"/>
          </a:xfrm>
        </p:spPr>
        <p:txBody>
          <a:bodyPr vert="horz" lIns="91440" tIns="45720" rIns="91440" bIns="45720" rtlCol="0">
            <a:normAutofit/>
          </a:bodyPr>
          <a:lstStyle/>
          <a:p>
            <a:r>
              <a:rPr lang="en-IN" b="1" dirty="0">
                <a:solidFill>
                  <a:schemeClr val="bg2">
                    <a:lumMod val="25000"/>
                  </a:schemeClr>
                </a:solidFill>
              </a:rPr>
              <a:t>Visa’s success is attributed to organizational innovation. </a:t>
            </a:r>
          </a:p>
          <a:p>
            <a:r>
              <a:rPr lang="en-IN" b="1" dirty="0">
                <a:solidFill>
                  <a:schemeClr val="bg2">
                    <a:lumMod val="25000"/>
                  </a:schemeClr>
                </a:solidFill>
              </a:rPr>
              <a:t>Visa is almost a virtual company and their main asset is their  brand (intellectual property) with global visibility. </a:t>
            </a:r>
          </a:p>
          <a:p>
            <a:r>
              <a:rPr lang="en-IN" b="1" dirty="0">
                <a:solidFill>
                  <a:schemeClr val="bg2">
                    <a:lumMod val="25000"/>
                  </a:schemeClr>
                </a:solidFill>
              </a:rPr>
              <a:t>Starting in the 1970s, Visa has created a global network that links more than 21,000 financial institutions and 1.3 billion+ cardholders.</a:t>
            </a:r>
            <a:endParaRPr lang="en-US" b="1" dirty="0">
              <a:solidFill>
                <a:schemeClr val="bg2">
                  <a:lumMod val="25000"/>
                </a:schemeClr>
              </a:solidFill>
            </a:endParaRPr>
          </a:p>
        </p:txBody>
      </p:sp>
    </p:spTree>
    <p:extLst>
      <p:ext uri="{BB962C8B-B14F-4D97-AF65-F5344CB8AC3E}">
        <p14:creationId xmlns:p14="http://schemas.microsoft.com/office/powerpoint/2010/main" val="297754421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IN" sz="3200" b="1" dirty="0" smtClean="0">
                <a:solidFill>
                  <a:schemeClr val="accent5">
                    <a:lumMod val="75000"/>
                  </a:schemeClr>
                </a:solidFill>
                <a:latin typeface="Georgia" panose="02040502050405020303" pitchFamily="18" charset="0"/>
              </a:rPr>
              <a:t>Open source: Linux</a:t>
            </a:r>
            <a:endParaRPr lang="en-US" sz="3200" b="1" dirty="0">
              <a:solidFill>
                <a:schemeClr val="accent5">
                  <a:lumMod val="75000"/>
                </a:schemeClr>
              </a:solidFill>
              <a:latin typeface="Georgia" panose="02040502050405020303" pitchFamily="18" charset="0"/>
            </a:endParaRPr>
          </a:p>
        </p:txBody>
      </p:sp>
      <p:sp>
        <p:nvSpPr>
          <p:cNvPr id="3" name="Text Placeholder 2"/>
          <p:cNvSpPr>
            <a:spLocks noGrp="1"/>
          </p:cNvSpPr>
          <p:nvPr>
            <p:ph type="body" idx="1"/>
          </p:nvPr>
        </p:nvSpPr>
        <p:spPr>
          <a:xfrm>
            <a:off x="575442" y="1405211"/>
            <a:ext cx="9630103" cy="3629244"/>
          </a:xfrm>
        </p:spPr>
        <p:txBody>
          <a:bodyPr vert="horz" lIns="91440" tIns="45720" rIns="91440" bIns="45720" rtlCol="0">
            <a:normAutofit/>
          </a:bodyPr>
          <a:lstStyle/>
          <a:p>
            <a:r>
              <a:rPr lang="en-IN" b="1" dirty="0">
                <a:solidFill>
                  <a:schemeClr val="bg2">
                    <a:lumMod val="25000"/>
                  </a:schemeClr>
                </a:solidFill>
              </a:rPr>
              <a:t>Linux – the open source computer operating system.</a:t>
            </a:r>
          </a:p>
          <a:p>
            <a:r>
              <a:rPr lang="en-IN" b="1" dirty="0">
                <a:solidFill>
                  <a:schemeClr val="bg2">
                    <a:lumMod val="25000"/>
                  </a:schemeClr>
                </a:solidFill>
              </a:rPr>
              <a:t>Linux is the initiative that extended the concept of other innovations like the general public license and online collaboration tools.</a:t>
            </a:r>
          </a:p>
          <a:p>
            <a:r>
              <a:rPr lang="en-IN" b="1" dirty="0">
                <a:solidFill>
                  <a:schemeClr val="bg2">
                    <a:lumMod val="25000"/>
                  </a:schemeClr>
                </a:solidFill>
              </a:rPr>
              <a:t>Open source development has proven to be a highly effective mechanism for engaging people without geographical or cultural boundary.</a:t>
            </a:r>
          </a:p>
        </p:txBody>
      </p:sp>
    </p:spTree>
    <p:extLst>
      <p:ext uri="{BB962C8B-B14F-4D97-AF65-F5344CB8AC3E}">
        <p14:creationId xmlns:p14="http://schemas.microsoft.com/office/powerpoint/2010/main" val="223272543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17130"/>
          </a:xfrm>
        </p:spPr>
        <p:txBody>
          <a:bodyPr vert="horz" lIns="91440" tIns="45720" rIns="91440" bIns="45720" rtlCol="0" anchor="ctr">
            <a:normAutofit fontScale="90000"/>
          </a:bodyPr>
          <a:lstStyle/>
          <a:p>
            <a:r>
              <a:rPr lang="en-US" sz="3200" b="1" dirty="0" smtClean="0">
                <a:solidFill>
                  <a:schemeClr val="accent5">
                    <a:lumMod val="75000"/>
                  </a:schemeClr>
                </a:solidFill>
                <a:latin typeface="Georgia" panose="02040502050405020303" pitchFamily="18" charset="0"/>
              </a:rPr>
              <a:t>Aggregator</a:t>
            </a:r>
            <a:br>
              <a:rPr lang="en-US" sz="3200" b="1" dirty="0" smtClean="0">
                <a:solidFill>
                  <a:schemeClr val="accent5">
                    <a:lumMod val="75000"/>
                  </a:schemeClr>
                </a:solidFill>
                <a:latin typeface="Georgia" panose="02040502050405020303" pitchFamily="18" charset="0"/>
              </a:rPr>
            </a:br>
            <a:r>
              <a:rPr lang="en-US" sz="3200" b="1" dirty="0" smtClean="0">
                <a:solidFill>
                  <a:schemeClr val="accent5">
                    <a:lumMod val="75000"/>
                  </a:schemeClr>
                </a:solidFill>
                <a:latin typeface="Georgia" panose="02040502050405020303" pitchFamily="18" charset="0"/>
              </a:rPr>
              <a:t>Uber</a:t>
            </a:r>
            <a:endParaRPr lang="en-IN" sz="3200" b="1" dirty="0">
              <a:solidFill>
                <a:schemeClr val="accent5">
                  <a:lumMod val="75000"/>
                </a:schemeClr>
              </a:solidFill>
              <a:latin typeface="Georgia" panose="02040502050405020303" pitchFamily="18" charset="0"/>
            </a:endParaRPr>
          </a:p>
        </p:txBody>
      </p:sp>
      <p:sp>
        <p:nvSpPr>
          <p:cNvPr id="3" name="Text Placeholder 2"/>
          <p:cNvSpPr>
            <a:spLocks noGrp="1"/>
          </p:cNvSpPr>
          <p:nvPr>
            <p:ph type="body" idx="1"/>
          </p:nvPr>
        </p:nvSpPr>
        <p:spPr>
          <a:xfrm>
            <a:off x="710184" y="1450721"/>
            <a:ext cx="10515600" cy="4351338"/>
          </a:xfrm>
        </p:spPr>
        <p:txBody>
          <a:bodyPr vert="horz" lIns="91440" tIns="45720" rIns="91440" bIns="45720" rtlCol="0">
            <a:normAutofit/>
          </a:bodyPr>
          <a:lstStyle/>
          <a:p>
            <a:r>
              <a:rPr lang="en-US" b="1" dirty="0">
                <a:solidFill>
                  <a:schemeClr val="bg2">
                    <a:lumMod val="25000"/>
                  </a:schemeClr>
                </a:solidFill>
              </a:rPr>
              <a:t>Uber could really define the pain points and applied latest technologies to solve it. In urban places of high mobility -</a:t>
            </a:r>
          </a:p>
          <a:p>
            <a:r>
              <a:rPr lang="en-US" b="1" dirty="0">
                <a:solidFill>
                  <a:schemeClr val="bg2">
                    <a:lumMod val="25000"/>
                  </a:schemeClr>
                </a:solidFill>
              </a:rPr>
              <a:t>It is very difficult to get a taxi.</a:t>
            </a:r>
          </a:p>
          <a:p>
            <a:r>
              <a:rPr lang="en-US" b="1" dirty="0">
                <a:solidFill>
                  <a:schemeClr val="bg2">
                    <a:lumMod val="25000"/>
                  </a:schemeClr>
                </a:solidFill>
              </a:rPr>
              <a:t>One that would come and pick you up</a:t>
            </a:r>
          </a:p>
          <a:p>
            <a:r>
              <a:rPr lang="en-US" b="1" dirty="0">
                <a:solidFill>
                  <a:schemeClr val="bg2">
                    <a:lumMod val="25000"/>
                  </a:schemeClr>
                </a:solidFill>
              </a:rPr>
              <a:t>One with some identity for reliability and safety</a:t>
            </a:r>
          </a:p>
          <a:p>
            <a:r>
              <a:rPr lang="en-US" b="1" dirty="0">
                <a:solidFill>
                  <a:schemeClr val="bg2">
                    <a:lumMod val="25000"/>
                  </a:schemeClr>
                </a:solidFill>
              </a:rPr>
              <a:t>To know when a taxi will arrive. </a:t>
            </a:r>
          </a:p>
          <a:p>
            <a:r>
              <a:rPr lang="en-US" b="1" dirty="0">
                <a:solidFill>
                  <a:schemeClr val="bg2">
                    <a:lumMod val="25000"/>
                  </a:schemeClr>
                </a:solidFill>
              </a:rPr>
              <a:t>Ease of paying for the tip. </a:t>
            </a:r>
          </a:p>
          <a:p>
            <a:r>
              <a:rPr lang="en-US" b="1" dirty="0">
                <a:solidFill>
                  <a:schemeClr val="bg2">
                    <a:lumMod val="25000"/>
                  </a:schemeClr>
                </a:solidFill>
              </a:rPr>
              <a:t>They innovated the solution based on the pains.</a:t>
            </a:r>
            <a:endParaRPr lang="en-IN" b="1" dirty="0">
              <a:solidFill>
                <a:schemeClr val="bg2">
                  <a:lumMod val="25000"/>
                </a:schemeClr>
              </a:solidFill>
            </a:endParaRPr>
          </a:p>
        </p:txBody>
      </p:sp>
    </p:spTree>
    <p:extLst>
      <p:ext uri="{BB962C8B-B14F-4D97-AF65-F5344CB8AC3E}">
        <p14:creationId xmlns:p14="http://schemas.microsoft.com/office/powerpoint/2010/main" val="215609124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3200" b="1" dirty="0">
                <a:solidFill>
                  <a:schemeClr val="accent5">
                    <a:lumMod val="75000"/>
                  </a:schemeClr>
                </a:solidFill>
                <a:latin typeface="Georgia" panose="02040502050405020303" pitchFamily="18" charset="0"/>
              </a:rPr>
              <a:t>Netflix</a:t>
            </a:r>
            <a:endParaRPr lang="en-IN" sz="3200" b="1" dirty="0">
              <a:solidFill>
                <a:schemeClr val="accent5">
                  <a:lumMod val="75000"/>
                </a:schemeClr>
              </a:solidFill>
              <a:latin typeface="Georgia" panose="02040502050405020303" pitchFamily="18" charset="0"/>
            </a:endParaRPr>
          </a:p>
        </p:txBody>
      </p:sp>
      <p:sp>
        <p:nvSpPr>
          <p:cNvPr id="3" name="Text Placeholder 2"/>
          <p:cNvSpPr>
            <a:spLocks noGrp="1"/>
          </p:cNvSpPr>
          <p:nvPr>
            <p:ph type="body" idx="1"/>
          </p:nvPr>
        </p:nvSpPr>
        <p:spPr>
          <a:xfrm>
            <a:off x="646176" y="1450721"/>
            <a:ext cx="10515600" cy="3852799"/>
          </a:xfrm>
        </p:spPr>
        <p:txBody>
          <a:bodyPr vert="horz" lIns="91440" tIns="45720" rIns="91440" bIns="45720" rtlCol="0">
            <a:normAutofit/>
          </a:bodyPr>
          <a:lstStyle/>
          <a:p>
            <a:r>
              <a:rPr lang="en-US" b="1" dirty="0">
                <a:solidFill>
                  <a:schemeClr val="bg2">
                    <a:lumMod val="25000"/>
                  </a:schemeClr>
                </a:solidFill>
              </a:rPr>
              <a:t>Netflix has specialized in online on-demand video streaming.</a:t>
            </a:r>
          </a:p>
          <a:p>
            <a:r>
              <a:rPr lang="en-US" b="1" dirty="0">
                <a:solidFill>
                  <a:schemeClr val="bg2">
                    <a:lumMod val="25000"/>
                  </a:schemeClr>
                </a:solidFill>
              </a:rPr>
              <a:t>Starting in 1999, the company now has over 117 million subscribers in 190 countries.</a:t>
            </a:r>
          </a:p>
          <a:p>
            <a:r>
              <a:rPr lang="en-US" b="1" dirty="0">
                <a:solidFill>
                  <a:schemeClr val="bg2">
                    <a:lumMod val="25000"/>
                  </a:schemeClr>
                </a:solidFill>
              </a:rPr>
              <a:t>The company constantly innovates to give new experience to customers. </a:t>
            </a:r>
          </a:p>
          <a:p>
            <a:r>
              <a:rPr lang="en-US" b="1" dirty="0">
                <a:solidFill>
                  <a:schemeClr val="bg2">
                    <a:lumMod val="25000"/>
                  </a:schemeClr>
                </a:solidFill>
              </a:rPr>
              <a:t>In 2018, Netflix innovated ‘choose-your-own-adventure’ programming, that presents a vision for interactive television.</a:t>
            </a:r>
            <a:endParaRPr lang="en-IN" b="1" dirty="0">
              <a:solidFill>
                <a:schemeClr val="bg2">
                  <a:lumMod val="25000"/>
                </a:schemeClr>
              </a:solidFill>
            </a:endParaRPr>
          </a:p>
        </p:txBody>
      </p:sp>
    </p:spTree>
    <p:extLst>
      <p:ext uri="{BB962C8B-B14F-4D97-AF65-F5344CB8AC3E}">
        <p14:creationId xmlns:p14="http://schemas.microsoft.com/office/powerpoint/2010/main" val="424285608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3200" b="1" dirty="0">
                <a:solidFill>
                  <a:schemeClr val="accent5">
                    <a:lumMod val="75000"/>
                  </a:schemeClr>
                </a:solidFill>
                <a:latin typeface="Georgia" panose="02040502050405020303" pitchFamily="18" charset="0"/>
              </a:rPr>
              <a:t>iPod</a:t>
            </a:r>
            <a:endParaRPr lang="en-IN" sz="3200" b="1" dirty="0">
              <a:solidFill>
                <a:schemeClr val="accent5">
                  <a:lumMod val="75000"/>
                </a:schemeClr>
              </a:solidFill>
              <a:latin typeface="Georgia" panose="02040502050405020303" pitchFamily="18" charset="0"/>
            </a:endParaRPr>
          </a:p>
        </p:txBody>
      </p:sp>
      <p:sp>
        <p:nvSpPr>
          <p:cNvPr id="3" name="Text Placeholder 2"/>
          <p:cNvSpPr>
            <a:spLocks noGrp="1"/>
          </p:cNvSpPr>
          <p:nvPr>
            <p:ph type="body" idx="1"/>
          </p:nvPr>
        </p:nvSpPr>
        <p:spPr>
          <a:xfrm>
            <a:off x="627888" y="1267840"/>
            <a:ext cx="10515600" cy="4712335"/>
          </a:xfrm>
        </p:spPr>
        <p:txBody>
          <a:bodyPr vert="horz" lIns="91440" tIns="45720" rIns="91440" bIns="45720" rtlCol="0">
            <a:normAutofit/>
          </a:bodyPr>
          <a:lstStyle/>
          <a:p>
            <a:r>
              <a:rPr lang="en-US" b="1" dirty="0">
                <a:solidFill>
                  <a:schemeClr val="bg2">
                    <a:lumMod val="25000"/>
                  </a:schemeClr>
                </a:solidFill>
              </a:rPr>
              <a:t>A single invention of iPod has affected many markets at once</a:t>
            </a:r>
          </a:p>
          <a:p>
            <a:r>
              <a:rPr lang="en-US" b="1" dirty="0">
                <a:solidFill>
                  <a:schemeClr val="bg2">
                    <a:lumMod val="25000"/>
                  </a:schemeClr>
                </a:solidFill>
              </a:rPr>
              <a:t> – the music industry, </a:t>
            </a:r>
          </a:p>
          <a:p>
            <a:r>
              <a:rPr lang="en-US" b="1" dirty="0">
                <a:solidFill>
                  <a:schemeClr val="bg2">
                    <a:lumMod val="25000"/>
                  </a:schemeClr>
                </a:solidFill>
              </a:rPr>
              <a:t>hardware vendors, </a:t>
            </a:r>
          </a:p>
          <a:p>
            <a:r>
              <a:rPr lang="en-US" b="1" dirty="0">
                <a:solidFill>
                  <a:schemeClr val="bg2">
                    <a:lumMod val="25000"/>
                  </a:schemeClr>
                </a:solidFill>
              </a:rPr>
              <a:t>the labor market, </a:t>
            </a:r>
          </a:p>
          <a:p>
            <a:r>
              <a:rPr lang="en-US" b="1" dirty="0">
                <a:solidFill>
                  <a:schemeClr val="bg2">
                    <a:lumMod val="25000"/>
                  </a:schemeClr>
                </a:solidFill>
              </a:rPr>
              <a:t>artists and </a:t>
            </a:r>
          </a:p>
          <a:p>
            <a:r>
              <a:rPr lang="en-US" b="1" dirty="0">
                <a:solidFill>
                  <a:schemeClr val="bg2">
                    <a:lumMod val="25000"/>
                  </a:schemeClr>
                </a:solidFill>
              </a:rPr>
              <a:t>consumers themselves. </a:t>
            </a:r>
          </a:p>
          <a:p>
            <a:r>
              <a:rPr lang="en-US" b="1" dirty="0">
                <a:solidFill>
                  <a:schemeClr val="bg2">
                    <a:lumMod val="25000"/>
                  </a:schemeClr>
                </a:solidFill>
              </a:rPr>
              <a:t>In a quest to make music more portable and on-demand </a:t>
            </a:r>
            <a:br>
              <a:rPr lang="en-US" b="1" dirty="0">
                <a:solidFill>
                  <a:schemeClr val="bg2">
                    <a:lumMod val="25000"/>
                  </a:schemeClr>
                </a:solidFill>
              </a:rPr>
            </a:br>
            <a:r>
              <a:rPr lang="en-US" b="1" dirty="0">
                <a:solidFill>
                  <a:schemeClr val="bg2">
                    <a:lumMod val="25000"/>
                  </a:schemeClr>
                </a:solidFill>
              </a:rPr>
              <a:t>designers, engineers and marketers at Apple got together</a:t>
            </a:r>
            <a:br>
              <a:rPr lang="en-US" b="1" dirty="0">
                <a:solidFill>
                  <a:schemeClr val="bg2">
                    <a:lumMod val="25000"/>
                  </a:schemeClr>
                </a:solidFill>
              </a:rPr>
            </a:br>
            <a:r>
              <a:rPr lang="en-US" b="1" dirty="0">
                <a:solidFill>
                  <a:schemeClr val="bg2">
                    <a:lumMod val="25000"/>
                  </a:schemeClr>
                </a:solidFill>
              </a:rPr>
              <a:t>to create the iPod and achieved huge success.</a:t>
            </a:r>
            <a:endParaRPr lang="en-IN" b="1" dirty="0">
              <a:solidFill>
                <a:schemeClr val="bg2">
                  <a:lumMod val="25000"/>
                </a:schemeClr>
              </a:solidFill>
            </a:endParaRPr>
          </a:p>
        </p:txBody>
      </p:sp>
    </p:spTree>
    <p:extLst>
      <p:ext uri="{BB962C8B-B14F-4D97-AF65-F5344CB8AC3E}">
        <p14:creationId xmlns:p14="http://schemas.microsoft.com/office/powerpoint/2010/main" val="209523326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vert="horz" lIns="91440" tIns="45720" rIns="91440" bIns="45720" rtlCol="0">
            <a:normAutofit/>
          </a:bodyPr>
          <a:lstStyle/>
          <a:p>
            <a:r>
              <a:rPr lang="en-US" b="1" dirty="0" smtClean="0">
                <a:solidFill>
                  <a:schemeClr val="bg2">
                    <a:lumMod val="25000"/>
                  </a:schemeClr>
                </a:solidFill>
              </a:rPr>
              <a:t>They all expand the market. There are customers and there are producers. But there always is a gap that separates the two and brings in huge inefficiencies. </a:t>
            </a:r>
          </a:p>
          <a:p>
            <a:r>
              <a:rPr lang="en-US" b="1" dirty="0" smtClean="0">
                <a:solidFill>
                  <a:schemeClr val="bg2">
                    <a:lumMod val="25000"/>
                  </a:schemeClr>
                </a:solidFill>
              </a:rPr>
              <a:t>Entrepreneurs come up with new business model to bridge the gap that multiplies the demand and supply. </a:t>
            </a:r>
          </a:p>
          <a:p>
            <a:r>
              <a:rPr lang="en-US" b="1" dirty="0" smtClean="0">
                <a:solidFill>
                  <a:schemeClr val="bg2">
                    <a:lumMod val="25000"/>
                  </a:schemeClr>
                </a:solidFill>
              </a:rPr>
              <a:t>Netflix, Uber, all aggregators, etc.</a:t>
            </a:r>
            <a:endParaRPr lang="en-IN" b="1" dirty="0">
              <a:solidFill>
                <a:schemeClr val="bg2">
                  <a:lumMod val="25000"/>
                </a:schemeClr>
              </a:solidFill>
            </a:endParaRPr>
          </a:p>
        </p:txBody>
      </p:sp>
    </p:spTree>
    <p:extLst>
      <p:ext uri="{BB962C8B-B14F-4D97-AF65-F5344CB8AC3E}">
        <p14:creationId xmlns:p14="http://schemas.microsoft.com/office/powerpoint/2010/main" val="180869292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3200" b="1" dirty="0">
                <a:solidFill>
                  <a:schemeClr val="accent5">
                    <a:lumMod val="75000"/>
                  </a:schemeClr>
                </a:solidFill>
                <a:latin typeface="Georgia" panose="02040502050405020303" pitchFamily="18" charset="0"/>
              </a:rPr>
              <a:t>Innovation Lessons from Steve Jobs: The story of iPod</a:t>
            </a:r>
            <a:endParaRPr lang="en-IN" sz="3200" b="1" dirty="0">
              <a:solidFill>
                <a:schemeClr val="accent5">
                  <a:lumMod val="75000"/>
                </a:schemeClr>
              </a:solidFill>
              <a:latin typeface="Georgia" panose="02040502050405020303" pitchFamily="18" charset="0"/>
            </a:endParaRPr>
          </a:p>
        </p:txBody>
      </p:sp>
      <p:sp>
        <p:nvSpPr>
          <p:cNvPr id="3" name="Text Placeholder 2"/>
          <p:cNvSpPr>
            <a:spLocks noGrp="1"/>
          </p:cNvSpPr>
          <p:nvPr>
            <p:ph type="body" idx="1"/>
          </p:nvPr>
        </p:nvSpPr>
        <p:spPr/>
        <p:txBody>
          <a:bodyPr vert="horz" lIns="91440" tIns="45720" rIns="91440" bIns="45720" rtlCol="0">
            <a:normAutofit/>
          </a:bodyPr>
          <a:lstStyle/>
          <a:p>
            <a:r>
              <a:rPr lang="en-US" b="1" dirty="0">
                <a:solidFill>
                  <a:schemeClr val="bg2">
                    <a:lumMod val="25000"/>
                  </a:schemeClr>
                </a:solidFill>
              </a:rPr>
              <a:t>Explore the customer experience and work backwards to technology.</a:t>
            </a:r>
          </a:p>
          <a:p>
            <a:r>
              <a:rPr lang="en-US" b="1" dirty="0">
                <a:solidFill>
                  <a:schemeClr val="bg2">
                    <a:lumMod val="25000"/>
                  </a:schemeClr>
                </a:solidFill>
              </a:rPr>
              <a:t>Know the competitors’ value proposition and offer superior value.</a:t>
            </a:r>
          </a:p>
          <a:p>
            <a:r>
              <a:rPr lang="en-US" b="1" dirty="0">
                <a:solidFill>
                  <a:schemeClr val="bg2">
                    <a:lumMod val="25000"/>
                  </a:schemeClr>
                </a:solidFill>
              </a:rPr>
              <a:t>Recruit a balanced and excellent team.</a:t>
            </a:r>
          </a:p>
          <a:p>
            <a:r>
              <a:rPr lang="en-US" b="1" dirty="0">
                <a:solidFill>
                  <a:schemeClr val="bg2">
                    <a:lumMod val="25000"/>
                  </a:schemeClr>
                </a:solidFill>
              </a:rPr>
              <a:t>Connect the dots.</a:t>
            </a:r>
          </a:p>
          <a:p>
            <a:r>
              <a:rPr lang="en-US" b="1" dirty="0">
                <a:solidFill>
                  <a:schemeClr val="bg2">
                    <a:lumMod val="25000"/>
                  </a:schemeClr>
                </a:solidFill>
              </a:rPr>
              <a:t>Obtain feedback and simplify constantly.</a:t>
            </a:r>
            <a:endParaRPr lang="en-IN" b="1" dirty="0">
              <a:solidFill>
                <a:schemeClr val="bg2">
                  <a:lumMod val="25000"/>
                </a:schemeClr>
              </a:solidFill>
            </a:endParaRPr>
          </a:p>
        </p:txBody>
      </p:sp>
    </p:spTree>
    <p:extLst>
      <p:ext uri="{BB962C8B-B14F-4D97-AF65-F5344CB8AC3E}">
        <p14:creationId xmlns:p14="http://schemas.microsoft.com/office/powerpoint/2010/main" val="198938157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endParaRPr lang="en-IN" sz="3200" b="1">
              <a:solidFill>
                <a:schemeClr val="accent5">
                  <a:lumMod val="75000"/>
                </a:schemeClr>
              </a:solidFill>
              <a:latin typeface="Georgia" panose="02040502050405020303" pitchFamily="18" charset="0"/>
            </a:endParaRPr>
          </a:p>
        </p:txBody>
      </p:sp>
      <p:sp>
        <p:nvSpPr>
          <p:cNvPr id="3" name="Text Placeholder 2"/>
          <p:cNvSpPr>
            <a:spLocks noGrp="1"/>
          </p:cNvSpPr>
          <p:nvPr>
            <p:ph type="body" idx="1"/>
          </p:nvPr>
        </p:nvSpPr>
        <p:spPr/>
        <p:txBody>
          <a:bodyPr vert="horz" lIns="91440" tIns="45720" rIns="91440" bIns="45720" rtlCol="0">
            <a:normAutofit/>
          </a:bodyPr>
          <a:lstStyle/>
          <a:p>
            <a:r>
              <a:rPr lang="en-US" b="1" i="1" dirty="0">
                <a:solidFill>
                  <a:schemeClr val="bg2">
                    <a:lumMod val="25000"/>
                  </a:schemeClr>
                </a:solidFill>
              </a:rPr>
              <a:t>“You can’t connect the dots looking forward; you can only connect them looking backwards. So you have to trust that the dots will somehow connect in your future. You have to trust in something – your gut, destiny, life, karma, whatever. This approach has never let me down and it has made all the difference in my life.” – Steve Jobs</a:t>
            </a:r>
            <a:endParaRPr lang="en-IN" b="1" i="1" dirty="0">
              <a:solidFill>
                <a:schemeClr val="bg2">
                  <a:lumMod val="25000"/>
                </a:schemeClr>
              </a:solidFill>
            </a:endParaRPr>
          </a:p>
        </p:txBody>
      </p:sp>
    </p:spTree>
    <p:extLst>
      <p:ext uri="{BB962C8B-B14F-4D97-AF65-F5344CB8AC3E}">
        <p14:creationId xmlns:p14="http://schemas.microsoft.com/office/powerpoint/2010/main" val="26623805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876" y="741116"/>
            <a:ext cx="10856881" cy="562074"/>
          </a:xfrm>
          <a:noFill/>
          <a:ln>
            <a:noFill/>
          </a:ln>
        </p:spPr>
        <p:txBody>
          <a:bodyPr spcFirstLastPara="1" wrap="square" lIns="91425" tIns="45700" rIns="91425" bIns="45700" anchor="ctr" anchorCtr="0">
            <a:noAutofit/>
          </a:bodyPr>
          <a:lstStyle/>
          <a:p>
            <a:r>
              <a:rPr lang="en-US" sz="3200" b="1" dirty="0">
                <a:solidFill>
                  <a:srgbClr val="0070C0"/>
                </a:solidFill>
              </a:rPr>
              <a:t>Entry barrier </a:t>
            </a:r>
          </a:p>
        </p:txBody>
      </p:sp>
      <p:sp>
        <p:nvSpPr>
          <p:cNvPr id="3" name="Content Placeholder 2"/>
          <p:cNvSpPr>
            <a:spLocks noGrp="1"/>
          </p:cNvSpPr>
          <p:nvPr>
            <p:ph idx="1"/>
          </p:nvPr>
        </p:nvSpPr>
        <p:spPr>
          <a:xfrm>
            <a:off x="811305" y="2227739"/>
            <a:ext cx="9801225" cy="1707946"/>
          </a:xfrm>
        </p:spPr>
        <p:txBody>
          <a:bodyPr numCol="2">
            <a:noAutofit/>
          </a:bodyPr>
          <a:lstStyle/>
          <a:p>
            <a:r>
              <a:rPr lang="en-IN" sz="1200" b="1" dirty="0" smtClean="0"/>
              <a:t>Customers' cost of switching, </a:t>
            </a:r>
          </a:p>
          <a:p>
            <a:r>
              <a:rPr lang="en-IN" sz="1200" b="1" dirty="0" smtClean="0"/>
              <a:t>Technological </a:t>
            </a:r>
            <a:r>
              <a:rPr lang="en-IN" sz="1200" b="1" dirty="0"/>
              <a:t>edge </a:t>
            </a:r>
          </a:p>
          <a:p>
            <a:r>
              <a:rPr lang="en-IN" sz="1200" b="1" dirty="0"/>
              <a:t>Intangible assets</a:t>
            </a:r>
            <a:endParaRPr lang="en-IN" sz="1200" dirty="0"/>
          </a:p>
          <a:p>
            <a:r>
              <a:rPr lang="en-IN" sz="1200" b="1" dirty="0"/>
              <a:t>Economies of Scale and cost advantage thereof</a:t>
            </a:r>
          </a:p>
          <a:p>
            <a:r>
              <a:rPr lang="en-IN" sz="1200" b="1" dirty="0"/>
              <a:t>Geographical Barriers</a:t>
            </a:r>
            <a:endParaRPr lang="en-IN" sz="1200" dirty="0"/>
          </a:p>
          <a:p>
            <a:r>
              <a:rPr lang="en-IN" sz="1200" b="1" dirty="0"/>
              <a:t>Access to strategic resources</a:t>
            </a:r>
            <a:endParaRPr lang="en-IN" sz="1200" dirty="0"/>
          </a:p>
          <a:p>
            <a:r>
              <a:rPr lang="en-US" sz="1200" b="1" dirty="0"/>
              <a:t>Product differentiation</a:t>
            </a:r>
          </a:p>
          <a:p>
            <a:endParaRPr lang="en-IN" sz="1200" b="1" dirty="0"/>
          </a:p>
          <a:p>
            <a:r>
              <a:rPr lang="en-IN" sz="1200" b="1" dirty="0"/>
              <a:t>Capital requirements to enter a market</a:t>
            </a:r>
          </a:p>
          <a:p>
            <a:r>
              <a:rPr lang="en-IN" sz="1200" b="1" dirty="0" smtClean="0"/>
              <a:t>Access </a:t>
            </a:r>
            <a:r>
              <a:rPr lang="en-IN" sz="1200" b="1" dirty="0"/>
              <a:t>to distribution channels</a:t>
            </a:r>
            <a:r>
              <a:rPr lang="en-IN" sz="1200" dirty="0"/>
              <a:t>, </a:t>
            </a:r>
          </a:p>
          <a:p>
            <a:r>
              <a:rPr lang="en-IN" sz="1200" b="1" dirty="0"/>
              <a:t>Government policy </a:t>
            </a:r>
            <a:r>
              <a:rPr lang="en-IN" sz="1200" dirty="0"/>
              <a:t>and</a:t>
            </a:r>
          </a:p>
          <a:p>
            <a:r>
              <a:rPr lang="en-IN" sz="1200" b="1" dirty="0">
                <a:solidFill>
                  <a:schemeClr val="tx1">
                    <a:lumMod val="65000"/>
                    <a:lumOff val="35000"/>
                  </a:schemeClr>
                </a:solidFill>
              </a:rPr>
              <a:t>The degree of firm concentration </a:t>
            </a:r>
          </a:p>
          <a:p>
            <a:endParaRPr lang="en-US" sz="1200" dirty="0"/>
          </a:p>
        </p:txBody>
      </p:sp>
      <p:graphicFrame>
        <p:nvGraphicFramePr>
          <p:cNvPr id="4" name="Table 3"/>
          <p:cNvGraphicFramePr>
            <a:graphicFrameLocks noGrp="1"/>
          </p:cNvGraphicFramePr>
          <p:nvPr>
            <p:extLst>
              <p:ext uri="{D42A27DB-BD31-4B8C-83A1-F6EECF244321}">
                <p14:modId xmlns:p14="http://schemas.microsoft.com/office/powerpoint/2010/main" val="1678872963"/>
              </p:ext>
            </p:extLst>
          </p:nvPr>
        </p:nvGraphicFramePr>
        <p:xfrm>
          <a:off x="690155" y="1501597"/>
          <a:ext cx="4590936" cy="3358186"/>
        </p:xfrm>
        <a:graphic>
          <a:graphicData uri="http://schemas.openxmlformats.org/drawingml/2006/table">
            <a:tbl>
              <a:tblPr firstRow="1" bandRow="1">
                <a:tableStyleId>{5C22544A-7EE6-4342-B048-85BDC9FD1C3A}</a:tableStyleId>
              </a:tblPr>
              <a:tblGrid>
                <a:gridCol w="4590936">
                  <a:extLst>
                    <a:ext uri="{9D8B030D-6E8A-4147-A177-3AD203B41FA5}">
                      <a16:colId xmlns:a16="http://schemas.microsoft.com/office/drawing/2014/main" val="20000"/>
                    </a:ext>
                  </a:extLst>
                </a:gridCol>
              </a:tblGrid>
              <a:tr h="49385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2400" b="1" dirty="0" smtClean="0">
                          <a:latin typeface="Rockwell" panose="02060603020205020403" pitchFamily="18" charset="0"/>
                        </a:rPr>
                        <a:t>Technological edge </a:t>
                      </a:r>
                    </a:p>
                  </a:txBody>
                  <a:tcPr>
                    <a:solidFill>
                      <a:srgbClr val="104577"/>
                    </a:solidFill>
                  </a:tcPr>
                </a:tc>
                <a:extLst>
                  <a:ext uri="{0D108BD9-81ED-4DB2-BD59-A6C34878D82A}">
                    <a16:rowId xmlns:a16="http://schemas.microsoft.com/office/drawing/2014/main" val="10000"/>
                  </a:ext>
                </a:extLst>
              </a:tr>
              <a:tr h="493851">
                <a:tc>
                  <a:txBody>
                    <a:bodyPr/>
                    <a:lstStyle/>
                    <a:p>
                      <a:r>
                        <a:rPr lang="en-IN" sz="2400" b="1" i="0" u="none" strike="noStrike" cap="none" dirty="0" smtClean="0">
                          <a:solidFill>
                            <a:srgbClr val="104577"/>
                          </a:solidFill>
                          <a:latin typeface="Rockwell" panose="02060603020205020403" pitchFamily="18" charset="0"/>
                          <a:ea typeface="+mn-ea"/>
                          <a:cs typeface="+mn-cs"/>
                          <a:sym typeface="Arial"/>
                        </a:rPr>
                        <a:t>Intangible assets</a:t>
                      </a:r>
                    </a:p>
                  </a:txBody>
                  <a:tcPr/>
                </a:tc>
                <a:extLst>
                  <a:ext uri="{0D108BD9-81ED-4DB2-BD59-A6C34878D82A}">
                    <a16:rowId xmlns:a16="http://schemas.microsoft.com/office/drawing/2014/main" val="10001"/>
                  </a:ext>
                </a:extLst>
              </a:tr>
              <a:tr h="888931">
                <a:tc>
                  <a:txBody>
                    <a:bodyPr/>
                    <a:lstStyle/>
                    <a:p>
                      <a:r>
                        <a:rPr lang="en-US" sz="2400" b="1" i="0" u="none" strike="noStrike" cap="none" dirty="0" smtClean="0">
                          <a:solidFill>
                            <a:schemeClr val="lt1"/>
                          </a:solidFill>
                          <a:latin typeface="Rockwell" panose="02060603020205020403" pitchFamily="18" charset="0"/>
                          <a:ea typeface="+mn-ea"/>
                          <a:cs typeface="+mn-cs"/>
                          <a:sym typeface="Arial"/>
                        </a:rPr>
                        <a:t>Economies of Scale and cost advantage thereof</a:t>
                      </a:r>
                    </a:p>
                  </a:txBody>
                  <a:tcPr>
                    <a:solidFill>
                      <a:srgbClr val="104577"/>
                    </a:solidFill>
                  </a:tcPr>
                </a:tc>
                <a:extLst>
                  <a:ext uri="{0D108BD9-81ED-4DB2-BD59-A6C34878D82A}">
                    <a16:rowId xmlns:a16="http://schemas.microsoft.com/office/drawing/2014/main" val="10002"/>
                  </a:ext>
                </a:extLst>
              </a:tr>
              <a:tr h="493851">
                <a:tc>
                  <a:txBody>
                    <a:bodyPr/>
                    <a:lstStyle/>
                    <a:p>
                      <a:pPr marR="0" algn="l" rtl="0">
                        <a:lnSpc>
                          <a:spcPct val="100000"/>
                        </a:lnSpc>
                        <a:spcBef>
                          <a:spcPts val="0"/>
                        </a:spcBef>
                        <a:spcAft>
                          <a:spcPts val="0"/>
                        </a:spcAft>
                        <a:buClr>
                          <a:srgbClr val="000000"/>
                        </a:buClr>
                        <a:buFont typeface="Arial"/>
                      </a:pPr>
                      <a:r>
                        <a:rPr lang="en-IN" sz="2400" b="1" i="0" u="none" strike="noStrike" cap="none" dirty="0" smtClean="0">
                          <a:solidFill>
                            <a:srgbClr val="104577"/>
                          </a:solidFill>
                          <a:latin typeface="Rockwell" panose="02060603020205020403" pitchFamily="18" charset="0"/>
                          <a:ea typeface="+mn-ea"/>
                          <a:cs typeface="+mn-cs"/>
                          <a:sym typeface="Arial"/>
                        </a:rPr>
                        <a:t>Geographical Barriers</a:t>
                      </a:r>
                    </a:p>
                  </a:txBody>
                  <a:tcPr/>
                </a:tc>
                <a:extLst>
                  <a:ext uri="{0D108BD9-81ED-4DB2-BD59-A6C34878D82A}">
                    <a16:rowId xmlns:a16="http://schemas.microsoft.com/office/drawing/2014/main" val="10003"/>
                  </a:ext>
                </a:extLst>
              </a:tr>
              <a:tr h="493851">
                <a:tc>
                  <a:txBody>
                    <a:bodyPr/>
                    <a:lstStyle/>
                    <a:p>
                      <a:r>
                        <a:rPr lang="en-IN" sz="2400" b="1" i="0" u="none" strike="noStrike" cap="none" dirty="0" smtClean="0">
                          <a:solidFill>
                            <a:schemeClr val="lt1"/>
                          </a:solidFill>
                          <a:latin typeface="Rockwell" panose="02060603020205020403" pitchFamily="18" charset="0"/>
                          <a:ea typeface="+mn-ea"/>
                          <a:cs typeface="+mn-cs"/>
                          <a:sym typeface="Arial"/>
                        </a:rPr>
                        <a:t>Access to strategic resources</a:t>
                      </a:r>
                    </a:p>
                  </a:txBody>
                  <a:tcPr>
                    <a:solidFill>
                      <a:srgbClr val="104577"/>
                    </a:solidFill>
                  </a:tcPr>
                </a:tc>
                <a:extLst>
                  <a:ext uri="{0D108BD9-81ED-4DB2-BD59-A6C34878D82A}">
                    <a16:rowId xmlns:a16="http://schemas.microsoft.com/office/drawing/2014/main" val="10004"/>
                  </a:ext>
                </a:extLst>
              </a:tr>
              <a:tr h="493851">
                <a:tc>
                  <a:txBody>
                    <a:bodyPr/>
                    <a:lstStyle/>
                    <a:p>
                      <a:pPr marR="0" algn="l" rtl="0">
                        <a:lnSpc>
                          <a:spcPct val="100000"/>
                        </a:lnSpc>
                        <a:spcBef>
                          <a:spcPts val="0"/>
                        </a:spcBef>
                        <a:spcAft>
                          <a:spcPts val="0"/>
                        </a:spcAft>
                        <a:buClr>
                          <a:srgbClr val="000000"/>
                        </a:buClr>
                        <a:buFont typeface="Arial"/>
                      </a:pPr>
                      <a:r>
                        <a:rPr lang="en-IN" sz="2400" b="1" i="0" u="none" strike="noStrike" cap="none" dirty="0" smtClean="0">
                          <a:solidFill>
                            <a:srgbClr val="104577"/>
                          </a:solidFill>
                          <a:latin typeface="Rockwell" panose="02060603020205020403" pitchFamily="18" charset="0"/>
                          <a:ea typeface="+mn-ea"/>
                          <a:cs typeface="+mn-cs"/>
                          <a:sym typeface="Arial"/>
                        </a:rPr>
                        <a:t>Product differentiation</a:t>
                      </a:r>
                    </a:p>
                  </a:txBody>
                  <a:tcPr/>
                </a:tc>
                <a:extLst>
                  <a:ext uri="{0D108BD9-81ED-4DB2-BD59-A6C34878D82A}">
                    <a16:rowId xmlns:a16="http://schemas.microsoft.com/office/drawing/2014/main" val="10005"/>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180706064"/>
              </p:ext>
            </p:extLst>
          </p:nvPr>
        </p:nvGraphicFramePr>
        <p:xfrm>
          <a:off x="5590500" y="1501596"/>
          <a:ext cx="5140388" cy="3358187"/>
        </p:xfrm>
        <a:graphic>
          <a:graphicData uri="http://schemas.openxmlformats.org/drawingml/2006/table">
            <a:tbl>
              <a:tblPr firstRow="1" bandRow="1">
                <a:tableStyleId>{5C22544A-7EE6-4342-B048-85BDC9FD1C3A}</a:tableStyleId>
              </a:tblPr>
              <a:tblGrid>
                <a:gridCol w="5140388">
                  <a:extLst>
                    <a:ext uri="{9D8B030D-6E8A-4147-A177-3AD203B41FA5}">
                      <a16:colId xmlns:a16="http://schemas.microsoft.com/office/drawing/2014/main" val="20000"/>
                    </a:ext>
                  </a:extLst>
                </a:gridCol>
              </a:tblGrid>
              <a:tr h="888932">
                <a:tc>
                  <a:txBody>
                    <a:bodyPr/>
                    <a:lstStyle/>
                    <a:p>
                      <a:r>
                        <a:rPr lang="en-IN" sz="2400" b="1" i="0" u="none" strike="noStrike" cap="none" dirty="0" smtClean="0">
                          <a:solidFill>
                            <a:schemeClr val="lt1"/>
                          </a:solidFill>
                          <a:latin typeface="Rockwell" panose="02060603020205020403" pitchFamily="18" charset="0"/>
                          <a:ea typeface="+mn-ea"/>
                          <a:cs typeface="+mn-cs"/>
                          <a:sym typeface="Arial"/>
                        </a:rPr>
                        <a:t>Capital requirements to enter a market</a:t>
                      </a:r>
                      <a:endParaRPr lang="en-IN" sz="2400" b="1" i="0" u="none" strike="noStrike" cap="none" dirty="0">
                        <a:solidFill>
                          <a:schemeClr val="lt1"/>
                        </a:solidFill>
                        <a:latin typeface="Rockwell" panose="02060603020205020403" pitchFamily="18" charset="0"/>
                        <a:ea typeface="+mn-ea"/>
                        <a:cs typeface="+mn-cs"/>
                        <a:sym typeface="Arial"/>
                      </a:endParaRPr>
                    </a:p>
                  </a:txBody>
                  <a:tcPr>
                    <a:solidFill>
                      <a:srgbClr val="104577"/>
                    </a:solidFill>
                  </a:tcPr>
                </a:tc>
                <a:extLst>
                  <a:ext uri="{0D108BD9-81ED-4DB2-BD59-A6C34878D82A}">
                    <a16:rowId xmlns:a16="http://schemas.microsoft.com/office/drawing/2014/main" val="10000"/>
                  </a:ext>
                </a:extLst>
              </a:tr>
              <a:tr h="493851">
                <a:tc>
                  <a:txBody>
                    <a:bodyPr/>
                    <a:lstStyle/>
                    <a:p>
                      <a:pPr marR="0" algn="l" rtl="0">
                        <a:lnSpc>
                          <a:spcPct val="100000"/>
                        </a:lnSpc>
                        <a:spcBef>
                          <a:spcPts val="0"/>
                        </a:spcBef>
                        <a:spcAft>
                          <a:spcPts val="0"/>
                        </a:spcAft>
                        <a:buClr>
                          <a:srgbClr val="000000"/>
                        </a:buClr>
                        <a:buFont typeface="Arial"/>
                      </a:pPr>
                      <a:r>
                        <a:rPr lang="en-IN" sz="2400" b="1" i="0" u="none" strike="noStrike" cap="none" dirty="0" smtClean="0">
                          <a:solidFill>
                            <a:srgbClr val="104577"/>
                          </a:solidFill>
                          <a:latin typeface="Rockwell" panose="02060603020205020403" pitchFamily="18" charset="0"/>
                          <a:ea typeface="+mn-ea"/>
                          <a:cs typeface="+mn-cs"/>
                          <a:sym typeface="Arial"/>
                        </a:rPr>
                        <a:t>Customers' cost of switching </a:t>
                      </a:r>
                    </a:p>
                  </a:txBody>
                  <a:tcPr/>
                </a:tc>
                <a:extLst>
                  <a:ext uri="{0D108BD9-81ED-4DB2-BD59-A6C34878D82A}">
                    <a16:rowId xmlns:a16="http://schemas.microsoft.com/office/drawing/2014/main" val="10001"/>
                  </a:ext>
                </a:extLst>
              </a:tr>
              <a:tr h="493851">
                <a:tc>
                  <a:txBody>
                    <a:bodyPr/>
                    <a:lstStyle/>
                    <a:p>
                      <a:r>
                        <a:rPr lang="en-US" sz="2400" b="1" i="0" u="none" strike="noStrike" cap="none" dirty="0" smtClean="0">
                          <a:solidFill>
                            <a:schemeClr val="lt1"/>
                          </a:solidFill>
                          <a:latin typeface="Rockwell" panose="02060603020205020403" pitchFamily="18" charset="0"/>
                          <a:ea typeface="+mn-ea"/>
                          <a:cs typeface="+mn-cs"/>
                          <a:sym typeface="Arial"/>
                        </a:rPr>
                        <a:t>Access to distribution channels</a:t>
                      </a:r>
                    </a:p>
                  </a:txBody>
                  <a:tcPr>
                    <a:solidFill>
                      <a:srgbClr val="104577"/>
                    </a:solidFill>
                  </a:tcPr>
                </a:tc>
                <a:extLst>
                  <a:ext uri="{0D108BD9-81ED-4DB2-BD59-A6C34878D82A}">
                    <a16:rowId xmlns:a16="http://schemas.microsoft.com/office/drawing/2014/main" val="10002"/>
                  </a:ext>
                </a:extLst>
              </a:tr>
              <a:tr h="493851">
                <a:tc>
                  <a:txBody>
                    <a:bodyPr/>
                    <a:lstStyle/>
                    <a:p>
                      <a:pPr marR="0" algn="l" rtl="0">
                        <a:lnSpc>
                          <a:spcPct val="100000"/>
                        </a:lnSpc>
                        <a:spcBef>
                          <a:spcPts val="0"/>
                        </a:spcBef>
                        <a:spcAft>
                          <a:spcPts val="0"/>
                        </a:spcAft>
                        <a:buClr>
                          <a:srgbClr val="000000"/>
                        </a:buClr>
                        <a:buFont typeface="Arial"/>
                      </a:pPr>
                      <a:r>
                        <a:rPr lang="en-IN" sz="2400" b="1" i="0" u="none" strike="noStrike" cap="none" dirty="0" smtClean="0">
                          <a:solidFill>
                            <a:srgbClr val="104577"/>
                          </a:solidFill>
                          <a:latin typeface="Rockwell" panose="02060603020205020403" pitchFamily="18" charset="0"/>
                          <a:ea typeface="+mn-ea"/>
                          <a:cs typeface="+mn-cs"/>
                          <a:sym typeface="Arial"/>
                        </a:rPr>
                        <a:t>Government policy and</a:t>
                      </a:r>
                    </a:p>
                  </a:txBody>
                  <a:tcPr/>
                </a:tc>
                <a:extLst>
                  <a:ext uri="{0D108BD9-81ED-4DB2-BD59-A6C34878D82A}">
                    <a16:rowId xmlns:a16="http://schemas.microsoft.com/office/drawing/2014/main" val="10003"/>
                  </a:ext>
                </a:extLst>
              </a:tr>
              <a:tr h="493851">
                <a:tc>
                  <a:txBody>
                    <a:bodyPr/>
                    <a:lstStyle/>
                    <a:p>
                      <a:r>
                        <a:rPr lang="en-US" sz="2400" b="1" i="0" u="none" strike="noStrike" cap="none" dirty="0" smtClean="0">
                          <a:solidFill>
                            <a:schemeClr val="lt1"/>
                          </a:solidFill>
                          <a:latin typeface="Rockwell" panose="02060603020205020403" pitchFamily="18" charset="0"/>
                          <a:ea typeface="+mn-ea"/>
                          <a:cs typeface="+mn-cs"/>
                          <a:sym typeface="Arial"/>
                        </a:rPr>
                        <a:t>The degree of firm concentration </a:t>
                      </a:r>
                    </a:p>
                  </a:txBody>
                  <a:tcPr>
                    <a:solidFill>
                      <a:srgbClr val="104577"/>
                    </a:solidFill>
                  </a:tcPr>
                </a:tc>
                <a:extLst>
                  <a:ext uri="{0D108BD9-81ED-4DB2-BD59-A6C34878D82A}">
                    <a16:rowId xmlns:a16="http://schemas.microsoft.com/office/drawing/2014/main" val="10004"/>
                  </a:ext>
                </a:extLst>
              </a:tr>
              <a:tr h="493851">
                <a:tc>
                  <a:txBody>
                    <a:bodyPr/>
                    <a:lstStyle/>
                    <a:p>
                      <a:pPr marR="0" algn="l" rtl="0">
                        <a:lnSpc>
                          <a:spcPct val="100000"/>
                        </a:lnSpc>
                        <a:spcBef>
                          <a:spcPts val="0"/>
                        </a:spcBef>
                        <a:spcAft>
                          <a:spcPts val="0"/>
                        </a:spcAft>
                        <a:buClr>
                          <a:srgbClr val="000000"/>
                        </a:buClr>
                        <a:buFont typeface="Arial"/>
                      </a:pPr>
                      <a:r>
                        <a:rPr lang="en-IN" sz="2400" b="1" i="0" u="none" strike="noStrike" cap="none" dirty="0" smtClean="0">
                          <a:solidFill>
                            <a:schemeClr val="accent5">
                              <a:lumMod val="50000"/>
                            </a:schemeClr>
                          </a:solidFill>
                          <a:latin typeface="Rockwell" panose="02060603020205020403" pitchFamily="18" charset="0"/>
                          <a:ea typeface="+mn-ea"/>
                          <a:cs typeface="+mn-cs"/>
                          <a:sym typeface="Arial"/>
                        </a:rPr>
                        <a:t>Brand loyalty, core competency</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08400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anim calcmode="lin" valueType="num">
                                      <p:cBhvr>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anim calcmode="lin" valueType="num">
                                      <p:cBhvr>
                                        <p:cTn id="3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500"/>
                                        <p:tgtEl>
                                          <p:spTgt spid="3">
                                            <p:txEl>
                                              <p:pRg st="5" end="5"/>
                                            </p:txEl>
                                          </p:spTgt>
                                        </p:tgtEl>
                                      </p:cBhvr>
                                    </p:animEffect>
                                    <p:anim calcmode="lin" valueType="num">
                                      <p:cBhvr>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5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500"/>
                                        <p:tgtEl>
                                          <p:spTgt spid="3">
                                            <p:txEl>
                                              <p:pRg st="6" end="6"/>
                                            </p:txEl>
                                          </p:spTgt>
                                        </p:tgtEl>
                                      </p:cBhvr>
                                    </p:animEffect>
                                    <p:anim calcmode="lin" valueType="num">
                                      <p:cBhvr>
                                        <p:cTn id="50"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5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Effect transition="in" filter="fade">
                                      <p:cBhvr>
                                        <p:cTn id="56" dur="500"/>
                                        <p:tgtEl>
                                          <p:spTgt spid="3">
                                            <p:txEl>
                                              <p:pRg st="8" end="8"/>
                                            </p:txEl>
                                          </p:spTgt>
                                        </p:tgtEl>
                                      </p:cBhvr>
                                    </p:animEffect>
                                    <p:anim calcmode="lin" valueType="num">
                                      <p:cBhvr>
                                        <p:cTn id="5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8" dur="5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animEffect transition="in" filter="fade">
                                      <p:cBhvr>
                                        <p:cTn id="63" dur="500"/>
                                        <p:tgtEl>
                                          <p:spTgt spid="3">
                                            <p:txEl>
                                              <p:pRg st="9" end="9"/>
                                            </p:txEl>
                                          </p:spTgt>
                                        </p:tgtEl>
                                      </p:cBhvr>
                                    </p:animEffect>
                                    <p:anim calcmode="lin" valueType="num">
                                      <p:cBhvr>
                                        <p:cTn id="64"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5" dur="5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10" end="10"/>
                                            </p:txEl>
                                          </p:spTgt>
                                        </p:tgtEl>
                                        <p:attrNameLst>
                                          <p:attrName>style.visibility</p:attrName>
                                        </p:attrNameLst>
                                      </p:cBhvr>
                                      <p:to>
                                        <p:strVal val="visible"/>
                                      </p:to>
                                    </p:set>
                                    <p:animEffect transition="in" filter="fade">
                                      <p:cBhvr>
                                        <p:cTn id="70" dur="500"/>
                                        <p:tgtEl>
                                          <p:spTgt spid="3">
                                            <p:txEl>
                                              <p:pRg st="10" end="10"/>
                                            </p:txEl>
                                          </p:spTgt>
                                        </p:tgtEl>
                                      </p:cBhvr>
                                    </p:animEffect>
                                    <p:anim calcmode="lin" valueType="num">
                                      <p:cBhvr>
                                        <p:cTn id="7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72" dur="5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3">
                                            <p:txEl>
                                              <p:pRg st="11" end="11"/>
                                            </p:txEl>
                                          </p:spTgt>
                                        </p:tgtEl>
                                        <p:attrNameLst>
                                          <p:attrName>style.visibility</p:attrName>
                                        </p:attrNameLst>
                                      </p:cBhvr>
                                      <p:to>
                                        <p:strVal val="visible"/>
                                      </p:to>
                                    </p:set>
                                    <p:animEffect transition="in" filter="fade">
                                      <p:cBhvr>
                                        <p:cTn id="77" dur="500"/>
                                        <p:tgtEl>
                                          <p:spTgt spid="3">
                                            <p:txEl>
                                              <p:pRg st="11" end="11"/>
                                            </p:txEl>
                                          </p:spTgt>
                                        </p:tgtEl>
                                      </p:cBhvr>
                                    </p:animEffect>
                                    <p:anim calcmode="lin" valueType="num">
                                      <p:cBhvr>
                                        <p:cTn id="78"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79" dur="5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3200" b="1" dirty="0">
                <a:solidFill>
                  <a:schemeClr val="accent5">
                    <a:lumMod val="75000"/>
                  </a:schemeClr>
                </a:solidFill>
                <a:latin typeface="Georgia" panose="02040502050405020303" pitchFamily="18" charset="0"/>
              </a:rPr>
              <a:t>Hindustan Unilever: BMI </a:t>
            </a:r>
            <a:endParaRPr lang="en-IN" sz="3200" b="1" dirty="0">
              <a:solidFill>
                <a:schemeClr val="accent5">
                  <a:lumMod val="75000"/>
                </a:schemeClr>
              </a:solidFill>
              <a:latin typeface="Georgia" panose="02040502050405020303" pitchFamily="18" charset="0"/>
            </a:endParaRPr>
          </a:p>
        </p:txBody>
      </p:sp>
      <p:sp>
        <p:nvSpPr>
          <p:cNvPr id="3" name="Text Placeholder 2"/>
          <p:cNvSpPr>
            <a:spLocks noGrp="1"/>
          </p:cNvSpPr>
          <p:nvPr>
            <p:ph type="body" idx="1"/>
          </p:nvPr>
        </p:nvSpPr>
        <p:spPr>
          <a:xfrm>
            <a:off x="838200" y="1825625"/>
            <a:ext cx="9046464" cy="4351338"/>
          </a:xfrm>
        </p:spPr>
        <p:txBody>
          <a:bodyPr vert="horz" lIns="91440" tIns="45720" rIns="91440" bIns="45720" rtlCol="0">
            <a:normAutofit/>
          </a:bodyPr>
          <a:lstStyle/>
          <a:p>
            <a:r>
              <a:rPr lang="en-US" b="1" dirty="0">
                <a:solidFill>
                  <a:schemeClr val="bg2">
                    <a:lumMod val="25000"/>
                  </a:schemeClr>
                </a:solidFill>
              </a:rPr>
              <a:t>Fast moving consumer goods (FMCG) companies were focused mainly to the urban markets.</a:t>
            </a:r>
          </a:p>
          <a:p>
            <a:r>
              <a:rPr lang="en-US" b="1" dirty="0">
                <a:solidFill>
                  <a:schemeClr val="bg2">
                    <a:lumMod val="25000"/>
                  </a:schemeClr>
                </a:solidFill>
              </a:rPr>
              <a:t>In the face of steep competition, Hindustan Unilever in 2004, shifted the focus to rural India. </a:t>
            </a:r>
          </a:p>
          <a:p>
            <a:r>
              <a:rPr lang="en-US" b="1" dirty="0">
                <a:solidFill>
                  <a:schemeClr val="bg2">
                    <a:lumMod val="25000"/>
                  </a:schemeClr>
                </a:solidFill>
              </a:rPr>
              <a:t>Smaller sachets of personal care products were made available.</a:t>
            </a:r>
          </a:p>
          <a:p>
            <a:r>
              <a:rPr lang="en-US" b="1" dirty="0">
                <a:solidFill>
                  <a:schemeClr val="bg2">
                    <a:lumMod val="25000"/>
                  </a:schemeClr>
                </a:solidFill>
              </a:rPr>
              <a:t>Distribution and warehousing were redesigned.</a:t>
            </a:r>
          </a:p>
          <a:p>
            <a:r>
              <a:rPr lang="en-US" b="1" dirty="0">
                <a:solidFill>
                  <a:schemeClr val="bg2">
                    <a:lumMod val="25000"/>
                  </a:schemeClr>
                </a:solidFill>
              </a:rPr>
              <a:t>New products were launched. </a:t>
            </a:r>
            <a:endParaRPr lang="en-IN" b="1" dirty="0">
              <a:solidFill>
                <a:schemeClr val="bg2">
                  <a:lumMod val="25000"/>
                </a:schemeClr>
              </a:solidFill>
            </a:endParaRPr>
          </a:p>
        </p:txBody>
      </p:sp>
    </p:spTree>
    <p:extLst>
      <p:ext uri="{BB962C8B-B14F-4D97-AF65-F5344CB8AC3E}">
        <p14:creationId xmlns:p14="http://schemas.microsoft.com/office/powerpoint/2010/main" val="32014598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8992" y="929220"/>
            <a:ext cx="10515600" cy="785432"/>
          </a:xfrm>
        </p:spPr>
        <p:txBody>
          <a:bodyPr/>
          <a:lstStyle/>
          <a:p>
            <a:r>
              <a:rPr lang="en-US" dirty="0" smtClean="0"/>
              <a:t>ZIPDIAL (</a:t>
            </a:r>
            <a:r>
              <a:rPr lang="en-US" dirty="0" err="1" smtClean="0"/>
              <a:t>zipdial</a:t>
            </a:r>
            <a:r>
              <a:rPr lang="en-US" dirty="0" smtClean="0"/>
              <a:t>)</a:t>
            </a:r>
            <a:endParaRPr lang="en-IN" dirty="0"/>
          </a:p>
        </p:txBody>
      </p:sp>
      <p:sp>
        <p:nvSpPr>
          <p:cNvPr id="3" name="Text Placeholder 2"/>
          <p:cNvSpPr>
            <a:spLocks noGrp="1"/>
          </p:cNvSpPr>
          <p:nvPr>
            <p:ph type="body" idx="1"/>
          </p:nvPr>
        </p:nvSpPr>
        <p:spPr>
          <a:xfrm>
            <a:off x="627888" y="1546895"/>
            <a:ext cx="10515600" cy="768097"/>
          </a:xfrm>
        </p:spPr>
        <p:txBody>
          <a:bodyPr/>
          <a:lstStyle/>
          <a:p>
            <a:pPr marL="114300" indent="0">
              <a:buNone/>
            </a:pPr>
            <a:r>
              <a:rPr lang="en-US" dirty="0" smtClean="0"/>
              <a:t>The business model</a:t>
            </a:r>
            <a:endParaRPr lang="en-IN" dirty="0"/>
          </a:p>
        </p:txBody>
      </p:sp>
      <p:sp>
        <p:nvSpPr>
          <p:cNvPr id="4" name="Title 1"/>
          <p:cNvSpPr txBox="1">
            <a:spLocks/>
          </p:cNvSpPr>
          <p:nvPr/>
        </p:nvSpPr>
        <p:spPr>
          <a:xfrm>
            <a:off x="627888" y="328880"/>
            <a:ext cx="10515600" cy="785432"/>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3200" b="1" i="0" u="none" strike="noStrike" cap="none">
                <a:solidFill>
                  <a:schemeClr val="accent5">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smtClean="0"/>
              <a:t>Business Model Innovation in India</a:t>
            </a:r>
            <a:endParaRPr lang="en-IN" dirty="0"/>
          </a:p>
        </p:txBody>
      </p:sp>
      <p:graphicFrame>
        <p:nvGraphicFramePr>
          <p:cNvPr id="5" name="Diagram 4"/>
          <p:cNvGraphicFramePr/>
          <p:nvPr>
            <p:extLst/>
          </p:nvPr>
        </p:nvGraphicFramePr>
        <p:xfrm>
          <a:off x="-182880" y="2046651"/>
          <a:ext cx="10067544" cy="40897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003278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3200" b="1" dirty="0">
                <a:solidFill>
                  <a:schemeClr val="accent5">
                    <a:lumMod val="75000"/>
                  </a:schemeClr>
                </a:solidFill>
                <a:latin typeface="Georgia" panose="02040502050405020303" pitchFamily="18" charset="0"/>
              </a:rPr>
              <a:t>Novelty</a:t>
            </a:r>
            <a:endParaRPr lang="en-IN" sz="3200" b="1" dirty="0">
              <a:solidFill>
                <a:schemeClr val="accent5">
                  <a:lumMod val="75000"/>
                </a:schemeClr>
              </a:solidFill>
              <a:latin typeface="Georgia" panose="02040502050405020303" pitchFamily="18" charset="0"/>
            </a:endParaRPr>
          </a:p>
        </p:txBody>
      </p:sp>
      <p:sp>
        <p:nvSpPr>
          <p:cNvPr id="3" name="Text Placeholder 2"/>
          <p:cNvSpPr>
            <a:spLocks noGrp="1"/>
          </p:cNvSpPr>
          <p:nvPr>
            <p:ph type="body" idx="1"/>
          </p:nvPr>
        </p:nvSpPr>
        <p:spPr>
          <a:xfrm>
            <a:off x="797011" y="1333112"/>
            <a:ext cx="10927080" cy="4684627"/>
          </a:xfrm>
        </p:spPr>
        <p:txBody>
          <a:bodyPr vert="horz" lIns="91440" tIns="45720" rIns="91440" bIns="45720" rtlCol="0">
            <a:normAutofit fontScale="85000" lnSpcReduction="10000"/>
          </a:bodyPr>
          <a:lstStyle/>
          <a:p>
            <a:r>
              <a:rPr lang="en-US" b="1" dirty="0">
                <a:solidFill>
                  <a:schemeClr val="bg2">
                    <a:lumMod val="25000"/>
                  </a:schemeClr>
                </a:solidFill>
              </a:rPr>
              <a:t>No unsolicited push message.</a:t>
            </a:r>
          </a:p>
          <a:p>
            <a:r>
              <a:rPr lang="en-US" b="1" dirty="0">
                <a:solidFill>
                  <a:schemeClr val="bg2">
                    <a:lumMod val="25000"/>
                  </a:schemeClr>
                </a:solidFill>
              </a:rPr>
              <a:t>Only the interested gives a missed call to get information about some offer. </a:t>
            </a:r>
          </a:p>
          <a:p>
            <a:r>
              <a:rPr lang="en-US" b="1" dirty="0">
                <a:solidFill>
                  <a:schemeClr val="bg2">
                    <a:lumMod val="25000"/>
                  </a:schemeClr>
                </a:solidFill>
              </a:rPr>
              <a:t>No cost on the part of the company and the customer (missed call does not cost).</a:t>
            </a:r>
          </a:p>
          <a:p>
            <a:r>
              <a:rPr lang="en-US" b="1" dirty="0">
                <a:solidFill>
                  <a:schemeClr val="bg2">
                    <a:lumMod val="25000"/>
                  </a:schemeClr>
                </a:solidFill>
              </a:rPr>
              <a:t>One of the cheapest process of building customer awareness and relationship.</a:t>
            </a:r>
          </a:p>
          <a:p>
            <a:r>
              <a:rPr lang="en-US" b="1" dirty="0">
                <a:solidFill>
                  <a:schemeClr val="bg2">
                    <a:lumMod val="25000"/>
                  </a:schemeClr>
                </a:solidFill>
              </a:rPr>
              <a:t>Times of India’s initiative Against Corruption campaign received 4.6 million unique missed call.</a:t>
            </a:r>
          </a:p>
          <a:p>
            <a:r>
              <a:rPr lang="en-US" b="1" dirty="0">
                <a:solidFill>
                  <a:schemeClr val="bg2">
                    <a:lumMod val="25000"/>
                  </a:schemeClr>
                </a:solidFill>
              </a:rPr>
              <a:t> Its clients include Coca-Cola, Disney, P&amp;G, Dove and many more.</a:t>
            </a:r>
          </a:p>
          <a:p>
            <a:r>
              <a:rPr lang="en-US" b="1" dirty="0">
                <a:solidFill>
                  <a:schemeClr val="bg2">
                    <a:lumMod val="25000"/>
                  </a:schemeClr>
                </a:solidFill>
              </a:rPr>
              <a:t>Founded in 2010, Twitter acquired </a:t>
            </a:r>
            <a:r>
              <a:rPr lang="en-US" b="1" dirty="0" err="1">
                <a:solidFill>
                  <a:schemeClr val="bg2">
                    <a:lumMod val="25000"/>
                  </a:schemeClr>
                </a:solidFill>
              </a:rPr>
              <a:t>zipdial</a:t>
            </a:r>
            <a:r>
              <a:rPr lang="en-US" b="1" dirty="0">
                <a:solidFill>
                  <a:schemeClr val="bg2">
                    <a:lumMod val="25000"/>
                  </a:schemeClr>
                </a:solidFill>
              </a:rPr>
              <a:t> for about US $ 50 million in 2014.</a:t>
            </a:r>
          </a:p>
          <a:p>
            <a:r>
              <a:rPr lang="en-US" b="1" dirty="0">
                <a:solidFill>
                  <a:schemeClr val="bg2">
                    <a:lumMod val="25000"/>
                  </a:schemeClr>
                </a:solidFill>
              </a:rPr>
              <a:t>Facebook uses the same idea in its Click-to-Missed-Call Ad that helps </a:t>
            </a:r>
            <a:br>
              <a:rPr lang="en-US" b="1" dirty="0">
                <a:solidFill>
                  <a:schemeClr val="bg2">
                    <a:lumMod val="25000"/>
                  </a:schemeClr>
                </a:solidFill>
              </a:rPr>
            </a:br>
            <a:r>
              <a:rPr lang="en-US" b="1" dirty="0">
                <a:solidFill>
                  <a:schemeClr val="bg2">
                    <a:lumMod val="25000"/>
                  </a:schemeClr>
                </a:solidFill>
              </a:rPr>
              <a:t>advertisers in customer acquisition.</a:t>
            </a:r>
            <a:br>
              <a:rPr lang="en-US" b="1" dirty="0">
                <a:solidFill>
                  <a:schemeClr val="bg2">
                    <a:lumMod val="25000"/>
                  </a:schemeClr>
                </a:solidFill>
              </a:rPr>
            </a:br>
            <a:r>
              <a:rPr lang="en-US" b="1" dirty="0">
                <a:solidFill>
                  <a:schemeClr val="bg2">
                    <a:lumMod val="25000"/>
                  </a:schemeClr>
                </a:solidFill>
              </a:rPr>
              <a:t/>
            </a:r>
            <a:br>
              <a:rPr lang="en-US" b="1" dirty="0">
                <a:solidFill>
                  <a:schemeClr val="bg2">
                    <a:lumMod val="25000"/>
                  </a:schemeClr>
                </a:solidFill>
              </a:rPr>
            </a:br>
            <a:endParaRPr lang="en-US" b="1" dirty="0">
              <a:solidFill>
                <a:schemeClr val="bg2">
                  <a:lumMod val="25000"/>
                </a:schemeClr>
              </a:solidFill>
            </a:endParaRPr>
          </a:p>
          <a:p>
            <a:endParaRPr lang="en-US" b="1" dirty="0">
              <a:solidFill>
                <a:schemeClr val="bg2">
                  <a:lumMod val="25000"/>
                </a:schemeClr>
              </a:solidFill>
            </a:endParaRPr>
          </a:p>
          <a:p>
            <a:endParaRPr lang="en-IN" b="1" dirty="0">
              <a:solidFill>
                <a:schemeClr val="bg2">
                  <a:lumMod val="25000"/>
                </a:schemeClr>
              </a:solidFill>
            </a:endParaRPr>
          </a:p>
        </p:txBody>
      </p:sp>
    </p:spTree>
    <p:extLst>
      <p:ext uri="{BB962C8B-B14F-4D97-AF65-F5344CB8AC3E}">
        <p14:creationId xmlns:p14="http://schemas.microsoft.com/office/powerpoint/2010/main" val="325063923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3200" b="1" dirty="0" err="1">
                <a:solidFill>
                  <a:schemeClr val="accent5">
                    <a:lumMod val="75000"/>
                  </a:schemeClr>
                </a:solidFill>
                <a:latin typeface="Georgia" panose="02040502050405020303" pitchFamily="18" charset="0"/>
              </a:rPr>
              <a:t>Goonj</a:t>
            </a:r>
            <a:r>
              <a:rPr lang="en-US" sz="3200" b="1" dirty="0">
                <a:solidFill>
                  <a:schemeClr val="accent5">
                    <a:lumMod val="75000"/>
                  </a:schemeClr>
                </a:solidFill>
                <a:latin typeface="Georgia" panose="02040502050405020303" pitchFamily="18" charset="0"/>
              </a:rPr>
              <a:t>: A non-government organization (NGO)</a:t>
            </a:r>
            <a:endParaRPr lang="en-IN" sz="3200" b="1" dirty="0">
              <a:solidFill>
                <a:schemeClr val="accent5">
                  <a:lumMod val="75000"/>
                </a:schemeClr>
              </a:solidFill>
              <a:latin typeface="Georgia" panose="02040502050405020303" pitchFamily="18" charset="0"/>
            </a:endParaRPr>
          </a:p>
        </p:txBody>
      </p:sp>
      <p:sp>
        <p:nvSpPr>
          <p:cNvPr id="3" name="Text Placeholder 2"/>
          <p:cNvSpPr>
            <a:spLocks noGrp="1"/>
          </p:cNvSpPr>
          <p:nvPr>
            <p:ph type="body" idx="1"/>
          </p:nvPr>
        </p:nvSpPr>
        <p:spPr>
          <a:xfrm>
            <a:off x="728472" y="1405001"/>
            <a:ext cx="9613392" cy="4351338"/>
          </a:xfrm>
        </p:spPr>
        <p:txBody>
          <a:bodyPr vert="horz" lIns="91440" tIns="45720" rIns="91440" bIns="45720" rtlCol="0">
            <a:normAutofit/>
          </a:bodyPr>
          <a:lstStyle/>
          <a:p>
            <a:r>
              <a:rPr lang="en-US" b="1" dirty="0" err="1">
                <a:solidFill>
                  <a:schemeClr val="bg2">
                    <a:lumMod val="25000"/>
                  </a:schemeClr>
                </a:solidFill>
              </a:rPr>
              <a:t>Goonj</a:t>
            </a:r>
            <a:r>
              <a:rPr lang="en-US" b="1" dirty="0">
                <a:solidFill>
                  <a:schemeClr val="bg2">
                    <a:lumMod val="25000"/>
                  </a:schemeClr>
                </a:solidFill>
              </a:rPr>
              <a:t> collects used cloths in donation</a:t>
            </a:r>
          </a:p>
          <a:p>
            <a:r>
              <a:rPr lang="en-US" b="1" dirty="0">
                <a:solidFill>
                  <a:schemeClr val="bg2">
                    <a:lumMod val="25000"/>
                  </a:schemeClr>
                </a:solidFill>
              </a:rPr>
              <a:t>Distributes them among the poor in exchange of some work. </a:t>
            </a:r>
          </a:p>
          <a:p>
            <a:r>
              <a:rPr lang="en-US" b="1" dirty="0">
                <a:solidFill>
                  <a:schemeClr val="bg2">
                    <a:lumMod val="25000"/>
                  </a:schemeClr>
                </a:solidFill>
              </a:rPr>
              <a:t>Founder: </a:t>
            </a:r>
            <a:r>
              <a:rPr lang="en-US" b="1" dirty="0" err="1">
                <a:solidFill>
                  <a:schemeClr val="bg2">
                    <a:lumMod val="25000"/>
                  </a:schemeClr>
                </a:solidFill>
              </a:rPr>
              <a:t>Anshu</a:t>
            </a:r>
            <a:r>
              <a:rPr lang="en-US" b="1" dirty="0">
                <a:solidFill>
                  <a:schemeClr val="bg2">
                    <a:lumMod val="25000"/>
                  </a:schemeClr>
                </a:solidFill>
              </a:rPr>
              <a:t> Gupta</a:t>
            </a:r>
          </a:p>
          <a:p>
            <a:r>
              <a:rPr lang="en-US" b="1" dirty="0">
                <a:solidFill>
                  <a:schemeClr val="bg2">
                    <a:lumMod val="25000"/>
                  </a:schemeClr>
                </a:solidFill>
              </a:rPr>
              <a:t>Revenue: $ 9.2 M (old data: 2011-12)</a:t>
            </a:r>
          </a:p>
          <a:p>
            <a:r>
              <a:rPr lang="en-US" b="1" dirty="0">
                <a:solidFill>
                  <a:schemeClr val="bg2">
                    <a:lumMod val="25000"/>
                  </a:schemeClr>
                </a:solidFill>
              </a:rPr>
              <a:t>Employees: 75 </a:t>
            </a:r>
          </a:p>
          <a:p>
            <a:r>
              <a:rPr lang="en-US" b="1" dirty="0" err="1">
                <a:solidFill>
                  <a:schemeClr val="bg2">
                    <a:lumMod val="25000"/>
                  </a:schemeClr>
                </a:solidFill>
              </a:rPr>
              <a:t>Goonj</a:t>
            </a:r>
            <a:r>
              <a:rPr lang="en-US" b="1" dirty="0">
                <a:solidFill>
                  <a:schemeClr val="bg2">
                    <a:lumMod val="25000"/>
                  </a:schemeClr>
                </a:solidFill>
              </a:rPr>
              <a:t> has partnered with Puma to promote circular economy.</a:t>
            </a:r>
          </a:p>
          <a:p>
            <a:r>
              <a:rPr lang="en-US" b="1" dirty="0">
                <a:solidFill>
                  <a:schemeClr val="bg2">
                    <a:lumMod val="25000"/>
                  </a:schemeClr>
                </a:solidFill>
              </a:rPr>
              <a:t>Facebook for its Click-to-Missed-Call Ad product that helps advertisers in customer acquisition.</a:t>
            </a:r>
          </a:p>
          <a:p>
            <a:endParaRPr lang="en-US" b="1" dirty="0">
              <a:solidFill>
                <a:schemeClr val="bg2">
                  <a:lumMod val="25000"/>
                </a:schemeClr>
              </a:solidFill>
            </a:endParaRPr>
          </a:p>
        </p:txBody>
      </p:sp>
    </p:spTree>
    <p:extLst>
      <p:ext uri="{BB962C8B-B14F-4D97-AF65-F5344CB8AC3E}">
        <p14:creationId xmlns:p14="http://schemas.microsoft.com/office/powerpoint/2010/main" val="418370150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3200" b="1" dirty="0">
                <a:solidFill>
                  <a:schemeClr val="accent5">
                    <a:lumMod val="75000"/>
                  </a:schemeClr>
                </a:solidFill>
                <a:latin typeface="Georgia" panose="02040502050405020303" pitchFamily="18" charset="0"/>
              </a:rPr>
              <a:t>Interview Street</a:t>
            </a:r>
            <a:endParaRPr lang="en-IN" sz="3200" b="1" dirty="0">
              <a:solidFill>
                <a:schemeClr val="accent5">
                  <a:lumMod val="75000"/>
                </a:schemeClr>
              </a:solidFill>
              <a:latin typeface="Georgia" panose="02040502050405020303" pitchFamily="18" charset="0"/>
            </a:endParaRPr>
          </a:p>
        </p:txBody>
      </p:sp>
      <p:sp>
        <p:nvSpPr>
          <p:cNvPr id="3" name="Text Placeholder 2"/>
          <p:cNvSpPr>
            <a:spLocks noGrp="1"/>
          </p:cNvSpPr>
          <p:nvPr>
            <p:ph type="body" idx="1"/>
          </p:nvPr>
        </p:nvSpPr>
        <p:spPr>
          <a:xfrm>
            <a:off x="838200" y="1444788"/>
            <a:ext cx="10515600" cy="4351338"/>
          </a:xfrm>
        </p:spPr>
        <p:txBody>
          <a:bodyPr vert="horz" lIns="91440" tIns="45720" rIns="91440" bIns="45720" rtlCol="0">
            <a:normAutofit/>
          </a:bodyPr>
          <a:lstStyle/>
          <a:p>
            <a:r>
              <a:rPr lang="en-US" b="1" dirty="0">
                <a:solidFill>
                  <a:schemeClr val="bg2">
                    <a:lumMod val="25000"/>
                  </a:schemeClr>
                </a:solidFill>
              </a:rPr>
              <a:t>Key People: </a:t>
            </a:r>
            <a:r>
              <a:rPr lang="en-US" b="1" dirty="0" err="1">
                <a:solidFill>
                  <a:schemeClr val="bg2">
                    <a:lumMod val="25000"/>
                  </a:schemeClr>
                </a:solidFill>
              </a:rPr>
              <a:t>Vivek</a:t>
            </a:r>
            <a:r>
              <a:rPr lang="en-US" b="1" dirty="0">
                <a:solidFill>
                  <a:schemeClr val="bg2">
                    <a:lumMod val="25000"/>
                  </a:schemeClr>
                </a:solidFill>
              </a:rPr>
              <a:t> </a:t>
            </a:r>
            <a:r>
              <a:rPr lang="en-US" b="1" dirty="0" err="1">
                <a:solidFill>
                  <a:schemeClr val="bg2">
                    <a:lumMod val="25000"/>
                  </a:schemeClr>
                </a:solidFill>
              </a:rPr>
              <a:t>Ravishankar</a:t>
            </a:r>
            <a:r>
              <a:rPr lang="en-US" b="1" dirty="0">
                <a:solidFill>
                  <a:schemeClr val="bg2">
                    <a:lumMod val="25000"/>
                  </a:schemeClr>
                </a:solidFill>
              </a:rPr>
              <a:t>, </a:t>
            </a:r>
            <a:r>
              <a:rPr lang="en-US" b="1" dirty="0" err="1">
                <a:solidFill>
                  <a:schemeClr val="bg2">
                    <a:lumMod val="25000"/>
                  </a:schemeClr>
                </a:solidFill>
              </a:rPr>
              <a:t>Harishnkaran</a:t>
            </a:r>
            <a:r>
              <a:rPr lang="en-US" b="1" dirty="0">
                <a:solidFill>
                  <a:schemeClr val="bg2">
                    <a:lumMod val="25000"/>
                  </a:schemeClr>
                </a:solidFill>
              </a:rPr>
              <a:t> K</a:t>
            </a:r>
          </a:p>
          <a:p>
            <a:r>
              <a:rPr lang="en-US" b="1" dirty="0">
                <a:solidFill>
                  <a:schemeClr val="bg2">
                    <a:lumMod val="25000"/>
                  </a:schemeClr>
                </a:solidFill>
              </a:rPr>
              <a:t>It has been started by two alumni of NIT Trichy, a premier institution in India. </a:t>
            </a:r>
          </a:p>
          <a:p>
            <a:r>
              <a:rPr lang="en-US" b="1" dirty="0">
                <a:solidFill>
                  <a:schemeClr val="bg2">
                    <a:lumMod val="25000"/>
                  </a:schemeClr>
                </a:solidFill>
              </a:rPr>
              <a:t>They conduct real programming tests to help companies to screen candidates using their web-based tools.</a:t>
            </a:r>
          </a:p>
          <a:p>
            <a:r>
              <a:rPr lang="en-US" b="1" dirty="0">
                <a:solidFill>
                  <a:schemeClr val="bg2">
                    <a:lumMod val="25000"/>
                  </a:schemeClr>
                </a:solidFill>
              </a:rPr>
              <a:t>If you can write brilliant codes, you will be hired, no matter what your qualification is. </a:t>
            </a:r>
          </a:p>
          <a:p>
            <a:r>
              <a:rPr lang="en-US" b="1" dirty="0">
                <a:solidFill>
                  <a:schemeClr val="bg2">
                    <a:lumMod val="25000"/>
                  </a:schemeClr>
                </a:solidFill>
              </a:rPr>
              <a:t>They provide services to companies such as Amazon, </a:t>
            </a:r>
            <a:br>
              <a:rPr lang="en-US" b="1" dirty="0">
                <a:solidFill>
                  <a:schemeClr val="bg2">
                    <a:lumMod val="25000"/>
                  </a:schemeClr>
                </a:solidFill>
              </a:rPr>
            </a:br>
            <a:r>
              <a:rPr lang="en-US" b="1" dirty="0">
                <a:solidFill>
                  <a:schemeClr val="bg2">
                    <a:lumMod val="25000"/>
                  </a:schemeClr>
                </a:solidFill>
              </a:rPr>
              <a:t>Facebook, Morgan Stanley and Walmart.</a:t>
            </a:r>
          </a:p>
          <a:p>
            <a:endParaRPr lang="en-IN" b="1" dirty="0">
              <a:solidFill>
                <a:schemeClr val="bg2">
                  <a:lumMod val="25000"/>
                </a:schemeClr>
              </a:solidFill>
            </a:endParaRPr>
          </a:p>
        </p:txBody>
      </p:sp>
    </p:spTree>
    <p:extLst>
      <p:ext uri="{BB962C8B-B14F-4D97-AF65-F5344CB8AC3E}">
        <p14:creationId xmlns:p14="http://schemas.microsoft.com/office/powerpoint/2010/main" val="250522538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3200" b="1" dirty="0" err="1">
                <a:solidFill>
                  <a:schemeClr val="accent5">
                    <a:lumMod val="75000"/>
                  </a:schemeClr>
                </a:solidFill>
                <a:latin typeface="Georgia" panose="02040502050405020303" pitchFamily="18" charset="0"/>
              </a:rPr>
              <a:t>Mitra</a:t>
            </a:r>
            <a:r>
              <a:rPr lang="en-US" sz="3200" b="1" dirty="0">
                <a:solidFill>
                  <a:schemeClr val="accent5">
                    <a:lumMod val="75000"/>
                  </a:schemeClr>
                </a:solidFill>
                <a:latin typeface="Georgia" panose="02040502050405020303" pitchFamily="18" charset="0"/>
              </a:rPr>
              <a:t> Biotech</a:t>
            </a:r>
            <a:endParaRPr lang="en-IN" sz="3200" b="1" dirty="0">
              <a:solidFill>
                <a:schemeClr val="accent5">
                  <a:lumMod val="75000"/>
                </a:schemeClr>
              </a:solidFill>
              <a:latin typeface="Georgia" panose="02040502050405020303" pitchFamily="18" charset="0"/>
            </a:endParaRPr>
          </a:p>
        </p:txBody>
      </p:sp>
      <p:sp>
        <p:nvSpPr>
          <p:cNvPr id="3" name="Text Placeholder 2"/>
          <p:cNvSpPr>
            <a:spLocks noGrp="1"/>
          </p:cNvSpPr>
          <p:nvPr>
            <p:ph type="body" idx="1"/>
          </p:nvPr>
        </p:nvSpPr>
        <p:spPr>
          <a:xfrm>
            <a:off x="1173480" y="1389317"/>
            <a:ext cx="10180320" cy="4088320"/>
          </a:xfrm>
        </p:spPr>
        <p:txBody>
          <a:bodyPr vert="horz" lIns="91440" tIns="45720" rIns="91440" bIns="45720" rtlCol="0">
            <a:normAutofit/>
          </a:bodyPr>
          <a:lstStyle/>
          <a:p>
            <a:r>
              <a:rPr lang="en-US" b="1" dirty="0">
                <a:solidFill>
                  <a:schemeClr val="bg2">
                    <a:lumMod val="25000"/>
                  </a:schemeClr>
                </a:solidFill>
              </a:rPr>
              <a:t>Key people: </a:t>
            </a:r>
            <a:r>
              <a:rPr lang="en-US" b="1" dirty="0" err="1">
                <a:solidFill>
                  <a:schemeClr val="bg2">
                    <a:lumMod val="25000"/>
                  </a:schemeClr>
                </a:solidFill>
              </a:rPr>
              <a:t>Mallikarjun</a:t>
            </a:r>
            <a:r>
              <a:rPr lang="en-US" b="1" dirty="0">
                <a:solidFill>
                  <a:schemeClr val="bg2">
                    <a:lumMod val="25000"/>
                  </a:schemeClr>
                </a:solidFill>
              </a:rPr>
              <a:t> </a:t>
            </a:r>
            <a:r>
              <a:rPr lang="en-US" b="1" dirty="0" err="1">
                <a:solidFill>
                  <a:schemeClr val="bg2">
                    <a:lumMod val="25000"/>
                  </a:schemeClr>
                </a:solidFill>
              </a:rPr>
              <a:t>Sundaram</a:t>
            </a:r>
            <a:endParaRPr lang="en-US" b="1" dirty="0">
              <a:solidFill>
                <a:schemeClr val="bg2">
                  <a:lumMod val="25000"/>
                </a:schemeClr>
              </a:solidFill>
            </a:endParaRPr>
          </a:p>
          <a:p>
            <a:r>
              <a:rPr lang="en-US" b="1" dirty="0">
                <a:solidFill>
                  <a:schemeClr val="bg2">
                    <a:lumMod val="25000"/>
                  </a:schemeClr>
                </a:solidFill>
              </a:rPr>
              <a:t>Boston and Bengaluru</a:t>
            </a:r>
          </a:p>
          <a:p>
            <a:r>
              <a:rPr lang="en-US" b="1" dirty="0" err="1">
                <a:solidFill>
                  <a:schemeClr val="bg2">
                    <a:lumMod val="25000"/>
                  </a:schemeClr>
                </a:solidFill>
              </a:rPr>
              <a:t>Mitra</a:t>
            </a:r>
            <a:r>
              <a:rPr lang="en-US" b="1" dirty="0">
                <a:solidFill>
                  <a:schemeClr val="bg2">
                    <a:lumMod val="25000"/>
                  </a:schemeClr>
                </a:solidFill>
              </a:rPr>
              <a:t> Biotech develops and provides novel technologies that personalize cancer treatment.</a:t>
            </a:r>
          </a:p>
          <a:p>
            <a:r>
              <a:rPr lang="en-US" b="1" dirty="0">
                <a:solidFill>
                  <a:schemeClr val="bg2">
                    <a:lumMod val="25000"/>
                  </a:schemeClr>
                </a:solidFill>
              </a:rPr>
              <a:t>Founded by a group of researchers from Harvard and MIT, </a:t>
            </a:r>
            <a:r>
              <a:rPr lang="en-US" b="1" dirty="0" err="1">
                <a:solidFill>
                  <a:schemeClr val="bg2">
                    <a:lumMod val="25000"/>
                  </a:schemeClr>
                </a:solidFill>
              </a:rPr>
              <a:t>Mitra</a:t>
            </a:r>
            <a:r>
              <a:rPr lang="en-US" b="1" dirty="0">
                <a:solidFill>
                  <a:schemeClr val="bg2">
                    <a:lumMod val="25000"/>
                  </a:schemeClr>
                </a:solidFill>
              </a:rPr>
              <a:t> Biotech tries to lessen the risk of chemotherapy.</a:t>
            </a:r>
          </a:p>
          <a:p>
            <a:r>
              <a:rPr lang="en-US" b="1" dirty="0">
                <a:solidFill>
                  <a:schemeClr val="bg2">
                    <a:lumMod val="25000"/>
                  </a:schemeClr>
                </a:solidFill>
              </a:rPr>
              <a:t>They have developed a technology </a:t>
            </a:r>
            <a:r>
              <a:rPr lang="en-US" b="1" dirty="0" err="1">
                <a:solidFill>
                  <a:schemeClr val="bg2">
                    <a:lumMod val="25000"/>
                  </a:schemeClr>
                </a:solidFill>
              </a:rPr>
              <a:t>CANScript</a:t>
            </a:r>
            <a:r>
              <a:rPr lang="en-US" b="1" dirty="0">
                <a:solidFill>
                  <a:schemeClr val="bg2">
                    <a:lumMod val="25000"/>
                  </a:schemeClr>
                </a:solidFill>
              </a:rPr>
              <a:t> to create an artificial tumor of the patient outside the patient’s body.</a:t>
            </a:r>
          </a:p>
          <a:p>
            <a:endParaRPr lang="en-IN" b="1" dirty="0">
              <a:solidFill>
                <a:schemeClr val="bg2">
                  <a:lumMod val="25000"/>
                </a:schemeClr>
              </a:solidFill>
            </a:endParaRPr>
          </a:p>
        </p:txBody>
      </p:sp>
    </p:spTree>
    <p:extLst>
      <p:ext uri="{BB962C8B-B14F-4D97-AF65-F5344CB8AC3E}">
        <p14:creationId xmlns:p14="http://schemas.microsoft.com/office/powerpoint/2010/main" val="94579800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DF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3200" b="1" dirty="0">
                <a:solidFill>
                  <a:schemeClr val="accent5">
                    <a:lumMod val="75000"/>
                  </a:schemeClr>
                </a:solidFill>
                <a:latin typeface="Georgia" panose="02040502050405020303" pitchFamily="18" charset="0"/>
              </a:rPr>
              <a:t>Some Recent Disruption for BMI</a:t>
            </a:r>
            <a:endParaRPr lang="en-IN" sz="3200" b="1" dirty="0">
              <a:solidFill>
                <a:schemeClr val="accent5">
                  <a:lumMod val="75000"/>
                </a:schemeClr>
              </a:solidFill>
              <a:latin typeface="Georgia" panose="02040502050405020303" pitchFamily="18" charset="0"/>
            </a:endParaRPr>
          </a:p>
        </p:txBody>
      </p:sp>
      <p:sp>
        <p:nvSpPr>
          <p:cNvPr id="3" name="Text Placeholder 2"/>
          <p:cNvSpPr>
            <a:spLocks noGrp="1"/>
          </p:cNvSpPr>
          <p:nvPr>
            <p:ph idx="1"/>
          </p:nvPr>
        </p:nvSpPr>
        <p:spPr/>
        <p:txBody>
          <a:bodyPr vert="horz" lIns="91440" tIns="45720" rIns="91440" bIns="45720" rtlCol="0">
            <a:normAutofit/>
          </a:bodyPr>
          <a:lstStyle/>
          <a:p>
            <a:r>
              <a:rPr lang="en-US" b="1" dirty="0">
                <a:solidFill>
                  <a:schemeClr val="bg2">
                    <a:lumMod val="25000"/>
                  </a:schemeClr>
                </a:solidFill>
              </a:rPr>
              <a:t>Thomas Cook, Cox &amp; </a:t>
            </a:r>
            <a:r>
              <a:rPr lang="en-US" b="1" dirty="0" smtClean="0">
                <a:solidFill>
                  <a:schemeClr val="bg2">
                    <a:lumMod val="25000"/>
                  </a:schemeClr>
                </a:solidFill>
              </a:rPr>
              <a:t>Kings. Company </a:t>
            </a:r>
            <a:r>
              <a:rPr lang="en-US" b="1" dirty="0">
                <a:solidFill>
                  <a:schemeClr val="bg2">
                    <a:lumMod val="25000"/>
                  </a:schemeClr>
                </a:solidFill>
              </a:rPr>
              <a:t>blamed surge of online booking for its failure.</a:t>
            </a:r>
          </a:p>
          <a:p>
            <a:r>
              <a:rPr lang="en-US" b="1" dirty="0">
                <a:solidFill>
                  <a:schemeClr val="bg2">
                    <a:lumMod val="25000"/>
                  </a:schemeClr>
                </a:solidFill>
              </a:rPr>
              <a:t>Kodak – started in 1841 and failed in 2019. </a:t>
            </a:r>
          </a:p>
          <a:p>
            <a:r>
              <a:rPr lang="en-US" b="1" dirty="0" smtClean="0">
                <a:solidFill>
                  <a:schemeClr val="bg2">
                    <a:lumMod val="25000"/>
                  </a:schemeClr>
                </a:solidFill>
              </a:rPr>
              <a:t>Borders (were selling books in physical stores)</a:t>
            </a:r>
            <a:endParaRPr lang="en-US" b="1" dirty="0">
              <a:solidFill>
                <a:schemeClr val="bg2">
                  <a:lumMod val="25000"/>
                </a:schemeClr>
              </a:solidFill>
            </a:endParaRPr>
          </a:p>
          <a:p>
            <a:endParaRPr lang="en-IN" b="1" dirty="0">
              <a:solidFill>
                <a:schemeClr val="bg2">
                  <a:lumMod val="25000"/>
                </a:schemeClr>
              </a:solidFill>
            </a:endParaRPr>
          </a:p>
        </p:txBody>
      </p:sp>
    </p:spTree>
    <p:extLst>
      <p:ext uri="{BB962C8B-B14F-4D97-AF65-F5344CB8AC3E}">
        <p14:creationId xmlns:p14="http://schemas.microsoft.com/office/powerpoint/2010/main" val="124177152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20"/>
          <p:cNvSpPr/>
          <p:nvPr/>
        </p:nvSpPr>
        <p:spPr>
          <a:xfrm>
            <a:off x="5972848" y="790081"/>
            <a:ext cx="2774895" cy="3688929"/>
          </a:xfrm>
          <a:custGeom>
            <a:avLst/>
            <a:gdLst>
              <a:gd name="connsiteX0" fmla="*/ 144059 w 2774895"/>
              <a:gd name="connsiteY0" fmla="*/ 1059 h 3688929"/>
              <a:gd name="connsiteX1" fmla="*/ 2293212 w 2774895"/>
              <a:gd name="connsiteY1" fmla="*/ 1063704 h 3688929"/>
              <a:gd name="connsiteX2" fmla="*/ 2554476 w 2774895"/>
              <a:gd name="connsiteY2" fmla="*/ 3596312 h 3688929"/>
              <a:gd name="connsiteX3" fmla="*/ 2554475 w 2774895"/>
              <a:gd name="connsiteY3" fmla="*/ 3596311 h 3688929"/>
              <a:gd name="connsiteX4" fmla="*/ 2262542 w 2774895"/>
              <a:gd name="connsiteY4" fmla="*/ 3688929 h 3688929"/>
              <a:gd name="connsiteX5" fmla="*/ 2167130 w 2774895"/>
              <a:gd name="connsiteY5" fmla="*/ 3382060 h 3688929"/>
              <a:gd name="connsiteX6" fmla="*/ 1924258 w 2774895"/>
              <a:gd name="connsiteY6" fmla="*/ 1305512 h 3688929"/>
              <a:gd name="connsiteX7" fmla="*/ 293487 w 2774895"/>
              <a:gd name="connsiteY7" fmla="*/ 441992 h 3688929"/>
              <a:gd name="connsiteX8" fmla="*/ 21830 w 2774895"/>
              <a:gd name="connsiteY8" fmla="*/ 450036 h 3688929"/>
              <a:gd name="connsiteX9" fmla="*/ 226712 w 2774895"/>
              <a:gd name="connsiteY9" fmla="*/ 185722 h 3688929"/>
              <a:gd name="connsiteX10" fmla="*/ 0 w 2774895"/>
              <a:gd name="connsiteY10" fmla="*/ 9987 h 3688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74895" h="3688929">
                <a:moveTo>
                  <a:pt x="144059" y="1059"/>
                </a:moveTo>
                <a:cubicBezTo>
                  <a:pt x="988576" y="-23258"/>
                  <a:pt x="1795449" y="372021"/>
                  <a:pt x="2293212" y="1063704"/>
                </a:cubicBezTo>
                <a:cubicBezTo>
                  <a:pt x="2824160" y="1801499"/>
                  <a:pt x="2923623" y="2765663"/>
                  <a:pt x="2554476" y="3596312"/>
                </a:cubicBezTo>
                <a:lnTo>
                  <a:pt x="2554475" y="3596311"/>
                </a:lnTo>
                <a:lnTo>
                  <a:pt x="2262542" y="3688929"/>
                </a:lnTo>
                <a:lnTo>
                  <a:pt x="2167130" y="3382060"/>
                </a:lnTo>
                <a:cubicBezTo>
                  <a:pt x="2457458" y="2695398"/>
                  <a:pt x="2365206" y="1906643"/>
                  <a:pt x="1924258" y="1305512"/>
                </a:cubicBezTo>
                <a:cubicBezTo>
                  <a:pt x="1538429" y="779522"/>
                  <a:pt x="935401" y="465033"/>
                  <a:pt x="293487" y="441992"/>
                </a:cubicBezTo>
                <a:lnTo>
                  <a:pt x="21830" y="450036"/>
                </a:lnTo>
                <a:lnTo>
                  <a:pt x="226712" y="185722"/>
                </a:lnTo>
                <a:lnTo>
                  <a:pt x="0" y="9987"/>
                </a:lnTo>
                <a:close/>
              </a:path>
            </a:pathLst>
          </a:custGeom>
          <a:solidFill>
            <a:srgbClr val="4C8AA4"/>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2" name="Freeform 21"/>
          <p:cNvSpPr/>
          <p:nvPr/>
        </p:nvSpPr>
        <p:spPr>
          <a:xfrm>
            <a:off x="4014480" y="4368820"/>
            <a:ext cx="4413802" cy="1698812"/>
          </a:xfrm>
          <a:custGeom>
            <a:avLst/>
            <a:gdLst>
              <a:gd name="connsiteX0" fmla="*/ 3999222 w 4413802"/>
              <a:gd name="connsiteY0" fmla="*/ 0 h 1698812"/>
              <a:gd name="connsiteX1" fmla="*/ 4019102 w 4413802"/>
              <a:gd name="connsiteY1" fmla="*/ 8903 h 1698812"/>
              <a:gd name="connsiteX2" fmla="*/ 4122907 w 4413802"/>
              <a:gd name="connsiteY2" fmla="*/ 295538 h 1698812"/>
              <a:gd name="connsiteX3" fmla="*/ 4413802 w 4413802"/>
              <a:gd name="connsiteY3" fmla="*/ 190190 h 1698812"/>
              <a:gd name="connsiteX4" fmla="*/ 4256210 w 4413802"/>
              <a:gd name="connsiteY4" fmla="*/ 487398 h 1698812"/>
              <a:gd name="connsiteX5" fmla="*/ 2335563 w 4413802"/>
              <a:gd name="connsiteY5" fmla="*/ 1686133 h 1698812"/>
              <a:gd name="connsiteX6" fmla="*/ 0 w 4413802"/>
              <a:gd name="connsiteY6" fmla="*/ 627324 h 1698812"/>
              <a:gd name="connsiteX7" fmla="*/ 1 w 4413802"/>
              <a:gd name="connsiteY7" fmla="*/ 627325 h 1698812"/>
              <a:gd name="connsiteX8" fmla="*/ 75568 w 4413802"/>
              <a:gd name="connsiteY8" fmla="*/ 325383 h 1698812"/>
              <a:gd name="connsiteX9" fmla="*/ 394816 w 4413802"/>
              <a:gd name="connsiteY9" fmla="*/ 394246 h 1698812"/>
              <a:gd name="connsiteX10" fmla="*/ 2309988 w 4413802"/>
              <a:gd name="connsiteY10" fmla="*/ 1229943 h 1698812"/>
              <a:gd name="connsiteX11" fmla="*/ 3999222 w 4413802"/>
              <a:gd name="connsiteY11" fmla="*/ 0 h 169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13802" h="1698812">
                <a:moveTo>
                  <a:pt x="3999222" y="0"/>
                </a:moveTo>
                <a:lnTo>
                  <a:pt x="4019102" y="8903"/>
                </a:lnTo>
                <a:lnTo>
                  <a:pt x="4122907" y="295538"/>
                </a:lnTo>
                <a:lnTo>
                  <a:pt x="4413802" y="190190"/>
                </a:lnTo>
                <a:lnTo>
                  <a:pt x="4256210" y="487398"/>
                </a:lnTo>
                <a:cubicBezTo>
                  <a:pt x="3840887" y="1158518"/>
                  <a:pt x="3133562" y="1606476"/>
                  <a:pt x="2335563" y="1686133"/>
                </a:cubicBezTo>
                <a:cubicBezTo>
                  <a:pt x="1423564" y="1777171"/>
                  <a:pt x="532570" y="1373246"/>
                  <a:pt x="0" y="627324"/>
                </a:cubicBezTo>
                <a:lnTo>
                  <a:pt x="1" y="627325"/>
                </a:lnTo>
                <a:lnTo>
                  <a:pt x="75568" y="325383"/>
                </a:lnTo>
                <a:lnTo>
                  <a:pt x="394816" y="394246"/>
                </a:lnTo>
                <a:cubicBezTo>
                  <a:pt x="839630" y="992989"/>
                  <a:pt x="1568520" y="1311044"/>
                  <a:pt x="2309988" y="1229943"/>
                </a:cubicBezTo>
                <a:cubicBezTo>
                  <a:pt x="3051456" y="1148842"/>
                  <a:pt x="3694357" y="680742"/>
                  <a:pt x="3999222" y="0"/>
                </a:cubicBezTo>
                <a:close/>
              </a:path>
            </a:pathLst>
          </a:custGeom>
          <a:solidFill>
            <a:srgbClr val="355D7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9" name="Freeform 18"/>
          <p:cNvSpPr/>
          <p:nvPr/>
        </p:nvSpPr>
        <p:spPr>
          <a:xfrm>
            <a:off x="3444254" y="800637"/>
            <a:ext cx="2548206" cy="4046398"/>
          </a:xfrm>
          <a:custGeom>
            <a:avLst/>
            <a:gdLst>
              <a:gd name="connsiteX0" fmla="*/ 2325791 w 2548206"/>
              <a:gd name="connsiteY0" fmla="*/ 0 h 4046398"/>
              <a:gd name="connsiteX1" fmla="*/ 2548206 w 2548206"/>
              <a:gd name="connsiteY1" fmla="*/ 218396 h 4046398"/>
              <a:gd name="connsiteX2" fmla="*/ 2327652 w 2548206"/>
              <a:gd name="connsiteY2" fmla="*/ 459915 h 4046398"/>
              <a:gd name="connsiteX3" fmla="*/ 634415 w 2548206"/>
              <a:gd name="connsiteY3" fmla="*/ 1704225 h 4046398"/>
              <a:gd name="connsiteX4" fmla="*/ 787784 w 2548206"/>
              <a:gd name="connsiteY4" fmla="*/ 3677068 h 4046398"/>
              <a:gd name="connsiteX5" fmla="*/ 852834 w 2548206"/>
              <a:gd name="connsiteY5" fmla="*/ 3771805 h 4046398"/>
              <a:gd name="connsiteX6" fmla="*/ 520603 w 2548206"/>
              <a:gd name="connsiteY6" fmla="*/ 3735232 h 4046398"/>
              <a:gd name="connsiteX7" fmla="*/ 486349 w 2548206"/>
              <a:gd name="connsiteY7" fmla="*/ 4046398 h 4046398"/>
              <a:gd name="connsiteX8" fmla="*/ 401047 w 2548206"/>
              <a:gd name="connsiteY8" fmla="*/ 3922084 h 4046398"/>
              <a:gd name="connsiteX9" fmla="*/ 224947 w 2548206"/>
              <a:gd name="connsiteY9" fmla="*/ 1498284 h 4046398"/>
              <a:gd name="connsiteX10" fmla="*/ 1987091 w 2548206"/>
              <a:gd name="connsiteY10" fmla="*/ 53871 h 4046398"/>
              <a:gd name="connsiteX11" fmla="*/ 2325791 w 2548206"/>
              <a:gd name="connsiteY11" fmla="*/ 0 h 4046398"/>
              <a:gd name="connsiteX12" fmla="*/ 2325792 w 2548206"/>
              <a:gd name="connsiteY12" fmla="*/ 0 h 4046398"/>
              <a:gd name="connsiteX13" fmla="*/ 2325791 w 2548206"/>
              <a:gd name="connsiteY13" fmla="*/ 0 h 404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48206" h="4046398">
                <a:moveTo>
                  <a:pt x="2325791" y="0"/>
                </a:moveTo>
                <a:lnTo>
                  <a:pt x="2548206" y="218396"/>
                </a:lnTo>
                <a:lnTo>
                  <a:pt x="2327652" y="459915"/>
                </a:lnTo>
                <a:cubicBezTo>
                  <a:pt x="1581373" y="542144"/>
                  <a:pt x="935783" y="1016569"/>
                  <a:pt x="634415" y="1704225"/>
                </a:cubicBezTo>
                <a:cubicBezTo>
                  <a:pt x="351883" y="2348903"/>
                  <a:pt x="412197" y="3089014"/>
                  <a:pt x="787784" y="3677068"/>
                </a:cubicBezTo>
                <a:lnTo>
                  <a:pt x="852834" y="3771805"/>
                </a:lnTo>
                <a:lnTo>
                  <a:pt x="520603" y="3735232"/>
                </a:lnTo>
                <a:lnTo>
                  <a:pt x="486349" y="4046398"/>
                </a:lnTo>
                <a:lnTo>
                  <a:pt x="401047" y="3922084"/>
                </a:lnTo>
                <a:cubicBezTo>
                  <a:pt x="-60241" y="3198861"/>
                  <a:pt x="-129954" y="2287636"/>
                  <a:pt x="224947" y="1498284"/>
                </a:cubicBezTo>
                <a:cubicBezTo>
                  <a:pt x="556188" y="761556"/>
                  <a:pt x="1212330" y="231046"/>
                  <a:pt x="1987091" y="53871"/>
                </a:cubicBezTo>
                <a:close/>
                <a:moveTo>
                  <a:pt x="2325791" y="0"/>
                </a:moveTo>
                <a:lnTo>
                  <a:pt x="2325792" y="0"/>
                </a:lnTo>
                <a:lnTo>
                  <a:pt x="2325791" y="0"/>
                </a:lnTo>
                <a:close/>
              </a:path>
            </a:pathLst>
          </a:custGeom>
          <a:solidFill>
            <a:srgbClr val="20314A"/>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3" name="TextBox 22"/>
          <p:cNvSpPr txBox="1"/>
          <p:nvPr/>
        </p:nvSpPr>
        <p:spPr>
          <a:xfrm rot="596236">
            <a:off x="3706461" y="1043371"/>
            <a:ext cx="4572000" cy="4572000"/>
          </a:xfrm>
          <a:prstGeom prst="rect">
            <a:avLst/>
          </a:prstGeom>
          <a:noFill/>
        </p:spPr>
        <p:txBody>
          <a:bodyPr wrap="square" rtlCol="0">
            <a:prstTxWarp prst="textCircle">
              <a:avLst/>
            </a:prstTxWarp>
            <a:spAutoFit/>
          </a:bodyPr>
          <a:lstStyle/>
          <a:p>
            <a:r>
              <a:rPr lang="en-IN" sz="2400" dirty="0" smtClean="0">
                <a:solidFill>
                  <a:schemeClr val="bg1"/>
                </a:solidFill>
              </a:rPr>
              <a:t>Implementation</a:t>
            </a:r>
            <a:endParaRPr lang="en-US" sz="2400" dirty="0">
              <a:solidFill>
                <a:schemeClr val="bg1"/>
              </a:solidFill>
            </a:endParaRPr>
          </a:p>
        </p:txBody>
      </p:sp>
      <p:sp>
        <p:nvSpPr>
          <p:cNvPr id="24" name="TextBox 23"/>
          <p:cNvSpPr txBox="1"/>
          <p:nvPr/>
        </p:nvSpPr>
        <p:spPr>
          <a:xfrm rot="6667781">
            <a:off x="3943694" y="1073696"/>
            <a:ext cx="4572000" cy="4572000"/>
          </a:xfrm>
          <a:prstGeom prst="rect">
            <a:avLst/>
          </a:prstGeom>
          <a:noFill/>
        </p:spPr>
        <p:txBody>
          <a:bodyPr wrap="square" rtlCol="0">
            <a:prstTxWarp prst="textCircle">
              <a:avLst/>
            </a:prstTxWarp>
            <a:spAutoFit/>
          </a:bodyPr>
          <a:lstStyle/>
          <a:p>
            <a:r>
              <a:rPr lang="en-IN" sz="2400" dirty="0" smtClean="0">
                <a:solidFill>
                  <a:schemeClr val="bg1"/>
                </a:solidFill>
              </a:rPr>
              <a:t>Concept design</a:t>
            </a:r>
            <a:endParaRPr lang="en-US" sz="2400" dirty="0">
              <a:solidFill>
                <a:schemeClr val="bg1"/>
              </a:solidFill>
            </a:endParaRPr>
          </a:p>
        </p:txBody>
      </p:sp>
      <p:sp>
        <p:nvSpPr>
          <p:cNvPr id="25" name="TextBox 24"/>
          <p:cNvSpPr txBox="1"/>
          <p:nvPr/>
        </p:nvSpPr>
        <p:spPr>
          <a:xfrm rot="13800000">
            <a:off x="3810000" y="1250989"/>
            <a:ext cx="4572000" cy="4572000"/>
          </a:xfrm>
          <a:prstGeom prst="rect">
            <a:avLst/>
          </a:prstGeom>
          <a:noFill/>
        </p:spPr>
        <p:txBody>
          <a:bodyPr wrap="square" rtlCol="0">
            <a:prstTxWarp prst="textCircle">
              <a:avLst/>
            </a:prstTxWarp>
            <a:spAutoFit/>
          </a:bodyPr>
          <a:lstStyle/>
          <a:p>
            <a:r>
              <a:rPr lang="en-IN" sz="2400" dirty="0" smtClean="0">
                <a:solidFill>
                  <a:schemeClr val="bg1"/>
                </a:solidFill>
              </a:rPr>
              <a:t>Detail</a:t>
            </a:r>
            <a:r>
              <a:rPr lang="en-IN" sz="2400" dirty="0" smtClean="0"/>
              <a:t> </a:t>
            </a:r>
            <a:r>
              <a:rPr lang="en-IN" sz="2400" dirty="0" smtClean="0">
                <a:solidFill>
                  <a:schemeClr val="bg1"/>
                </a:solidFill>
              </a:rPr>
              <a:t>design</a:t>
            </a:r>
            <a:endParaRPr lang="en-US" sz="2400" dirty="0">
              <a:solidFill>
                <a:schemeClr val="bg1"/>
              </a:solidFill>
            </a:endParaRPr>
          </a:p>
        </p:txBody>
      </p:sp>
      <p:grpSp>
        <p:nvGrpSpPr>
          <p:cNvPr id="72" name="Group 71"/>
          <p:cNvGrpSpPr/>
          <p:nvPr/>
        </p:nvGrpSpPr>
        <p:grpSpPr>
          <a:xfrm>
            <a:off x="3913315" y="1119820"/>
            <a:ext cx="4380882" cy="4419101"/>
            <a:chOff x="4718055" y="806291"/>
            <a:chExt cx="4532591" cy="4572134"/>
          </a:xfrm>
        </p:grpSpPr>
        <p:sp>
          <p:nvSpPr>
            <p:cNvPr id="73" name="Freeform 72"/>
            <p:cNvSpPr/>
            <p:nvPr/>
          </p:nvSpPr>
          <p:spPr>
            <a:xfrm rot="20411597">
              <a:off x="6214824" y="806291"/>
              <a:ext cx="1755671" cy="1004012"/>
            </a:xfrm>
            <a:custGeom>
              <a:avLst/>
              <a:gdLst>
                <a:gd name="connsiteX0" fmla="*/ 948337 w 1755671"/>
                <a:gd name="connsiteY0" fmla="*/ 147126 h 1004012"/>
                <a:gd name="connsiteX1" fmla="*/ 1748125 w 1755671"/>
                <a:gd name="connsiteY1" fmla="*/ 676065 h 1004012"/>
                <a:gd name="connsiteX2" fmla="*/ 1755671 w 1755671"/>
                <a:gd name="connsiteY2" fmla="*/ 669910 h 1004012"/>
                <a:gd name="connsiteX3" fmla="*/ 1675802 w 1755671"/>
                <a:gd name="connsiteY3" fmla="*/ 976086 h 1004012"/>
                <a:gd name="connsiteX4" fmla="*/ 1346018 w 1755671"/>
                <a:gd name="connsiteY4" fmla="*/ 1004012 h 1004012"/>
                <a:gd name="connsiteX5" fmla="*/ 1353328 w 1755671"/>
                <a:gd name="connsiteY5" fmla="*/ 998050 h 1004012"/>
                <a:gd name="connsiteX6" fmla="*/ 217914 w 1755671"/>
                <a:gd name="connsiteY6" fmla="*/ 508288 h 1004012"/>
                <a:gd name="connsiteX7" fmla="*/ 36146 w 1755671"/>
                <a:gd name="connsiteY7" fmla="*/ 511233 h 1004012"/>
                <a:gd name="connsiteX8" fmla="*/ 251107 w 1755671"/>
                <a:gd name="connsiteY8" fmla="*/ 252751 h 1004012"/>
                <a:gd name="connsiteX9" fmla="*/ 2852 w 1755671"/>
                <a:gd name="connsiteY9" fmla="*/ 46296 h 1004012"/>
                <a:gd name="connsiteX10" fmla="*/ 0 w 1755671"/>
                <a:gd name="connsiteY10" fmla="*/ 5375 h 1004012"/>
                <a:gd name="connsiteX11" fmla="*/ 948337 w 1755671"/>
                <a:gd name="connsiteY11" fmla="*/ 147126 h 100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5671" h="1004012">
                  <a:moveTo>
                    <a:pt x="948337" y="147126"/>
                  </a:moveTo>
                  <a:cubicBezTo>
                    <a:pt x="1246837" y="261649"/>
                    <a:pt x="1520580" y="440704"/>
                    <a:pt x="1748125" y="676065"/>
                  </a:cubicBezTo>
                  <a:lnTo>
                    <a:pt x="1755671" y="669910"/>
                  </a:lnTo>
                  <a:lnTo>
                    <a:pt x="1675802" y="976086"/>
                  </a:lnTo>
                  <a:lnTo>
                    <a:pt x="1346018" y="1004012"/>
                  </a:lnTo>
                  <a:lnTo>
                    <a:pt x="1353328" y="998050"/>
                  </a:lnTo>
                  <a:cubicBezTo>
                    <a:pt x="1047677" y="697383"/>
                    <a:pt x="642017" y="524088"/>
                    <a:pt x="217914" y="508288"/>
                  </a:cubicBezTo>
                  <a:lnTo>
                    <a:pt x="36146" y="511233"/>
                  </a:lnTo>
                  <a:lnTo>
                    <a:pt x="251107" y="252751"/>
                  </a:lnTo>
                  <a:lnTo>
                    <a:pt x="2852" y="46296"/>
                  </a:lnTo>
                  <a:lnTo>
                    <a:pt x="0" y="5375"/>
                  </a:lnTo>
                  <a:cubicBezTo>
                    <a:pt x="326578" y="-17390"/>
                    <a:pt x="649836" y="32602"/>
                    <a:pt x="948337" y="147126"/>
                  </a:cubicBezTo>
                  <a:close/>
                </a:path>
              </a:pathLst>
            </a:custGeom>
            <a:solidFill>
              <a:srgbClr val="8F8E8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4" name="Freeform 73"/>
            <p:cNvSpPr/>
            <p:nvPr/>
          </p:nvSpPr>
          <p:spPr>
            <a:xfrm rot="680627">
              <a:off x="8465709" y="2363153"/>
              <a:ext cx="784937" cy="1566439"/>
            </a:xfrm>
            <a:custGeom>
              <a:avLst/>
              <a:gdLst>
                <a:gd name="connsiteX0" fmla="*/ 448971 w 784937"/>
                <a:gd name="connsiteY0" fmla="*/ 0 h 1566439"/>
                <a:gd name="connsiteX1" fmla="*/ 523786 w 784937"/>
                <a:gd name="connsiteY1" fmla="*/ 126498 h 1566439"/>
                <a:gd name="connsiteX2" fmla="*/ 769327 w 784937"/>
                <a:gd name="connsiteY2" fmla="*/ 1433049 h 1566439"/>
                <a:gd name="connsiteX3" fmla="*/ 778777 w 784937"/>
                <a:gd name="connsiteY3" fmla="*/ 1434996 h 1566439"/>
                <a:gd name="connsiteX4" fmla="*/ 490948 w 784937"/>
                <a:gd name="connsiteY4" fmla="*/ 1566439 h 1566439"/>
                <a:gd name="connsiteX5" fmla="*/ 261018 w 784937"/>
                <a:gd name="connsiteY5" fmla="*/ 1328386 h 1566439"/>
                <a:gd name="connsiteX6" fmla="*/ 270169 w 784937"/>
                <a:gd name="connsiteY6" fmla="*/ 1330271 h 1566439"/>
                <a:gd name="connsiteX7" fmla="*/ 73673 w 784937"/>
                <a:gd name="connsiteY7" fmla="*/ 360529 h 1566439"/>
                <a:gd name="connsiteX8" fmla="*/ 0 w 784937"/>
                <a:gd name="connsiteY8" fmla="*/ 236415 h 1566439"/>
                <a:gd name="connsiteX9" fmla="*/ 372104 w 784937"/>
                <a:gd name="connsiteY9" fmla="*/ 324545 h 156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4937" h="1566439">
                  <a:moveTo>
                    <a:pt x="448971" y="0"/>
                  </a:moveTo>
                  <a:lnTo>
                    <a:pt x="523786" y="126498"/>
                  </a:lnTo>
                  <a:cubicBezTo>
                    <a:pt x="736620" y="525262"/>
                    <a:pt x="823228" y="981154"/>
                    <a:pt x="769327" y="1433049"/>
                  </a:cubicBezTo>
                  <a:lnTo>
                    <a:pt x="778777" y="1434996"/>
                  </a:lnTo>
                  <a:lnTo>
                    <a:pt x="490948" y="1566439"/>
                  </a:lnTo>
                  <a:lnTo>
                    <a:pt x="261018" y="1328386"/>
                  </a:lnTo>
                  <a:lnTo>
                    <a:pt x="270169" y="1330271"/>
                  </a:lnTo>
                  <a:cubicBezTo>
                    <a:pt x="301770" y="993674"/>
                    <a:pt x="232806" y="656395"/>
                    <a:pt x="73673" y="360529"/>
                  </a:cubicBezTo>
                  <a:lnTo>
                    <a:pt x="0" y="236415"/>
                  </a:lnTo>
                  <a:lnTo>
                    <a:pt x="372104" y="324545"/>
                  </a:lnTo>
                  <a:close/>
                </a:path>
              </a:pathLst>
            </a:custGeom>
            <a:solidFill>
              <a:srgbClr val="5A565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5" name="Freeform 74"/>
            <p:cNvSpPr/>
            <p:nvPr/>
          </p:nvSpPr>
          <p:spPr>
            <a:xfrm rot="436143">
              <a:off x="7743443" y="3772433"/>
              <a:ext cx="1220803" cy="1458380"/>
            </a:xfrm>
            <a:custGeom>
              <a:avLst/>
              <a:gdLst>
                <a:gd name="connsiteX0" fmla="*/ 762858 w 1220803"/>
                <a:gd name="connsiteY0" fmla="*/ 0 h 1458380"/>
                <a:gd name="connsiteX1" fmla="*/ 769720 w 1220803"/>
                <a:gd name="connsiteY1" fmla="*/ 1735 h 1458380"/>
                <a:gd name="connsiteX2" fmla="*/ 875707 w 1220803"/>
                <a:gd name="connsiteY2" fmla="*/ 274272 h 1458380"/>
                <a:gd name="connsiteX3" fmla="*/ 1220803 w 1220803"/>
                <a:gd name="connsiteY3" fmla="*/ 140068 h 1458380"/>
                <a:gd name="connsiteX4" fmla="*/ 1166530 w 1220803"/>
                <a:gd name="connsiteY4" fmla="*/ 318525 h 1458380"/>
                <a:gd name="connsiteX5" fmla="*/ 272830 w 1220803"/>
                <a:gd name="connsiteY5" fmla="*/ 1437438 h 1458380"/>
                <a:gd name="connsiteX6" fmla="*/ 283758 w 1220803"/>
                <a:gd name="connsiteY6" fmla="*/ 1458380 h 1458380"/>
                <a:gd name="connsiteX7" fmla="*/ 0 w 1220803"/>
                <a:gd name="connsiteY7" fmla="*/ 1318367 h 1458380"/>
                <a:gd name="connsiteX8" fmla="*/ 39199 w 1220803"/>
                <a:gd name="connsiteY8" fmla="*/ 989732 h 1458380"/>
                <a:gd name="connsiteX9" fmla="*/ 50001 w 1220803"/>
                <a:gd name="connsiteY9" fmla="*/ 1010433 h 1458380"/>
                <a:gd name="connsiteX10" fmla="*/ 762858 w 1220803"/>
                <a:gd name="connsiteY10" fmla="*/ 0 h 1458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0803" h="1458380">
                  <a:moveTo>
                    <a:pt x="762858" y="0"/>
                  </a:moveTo>
                  <a:lnTo>
                    <a:pt x="769720" y="1735"/>
                  </a:lnTo>
                  <a:lnTo>
                    <a:pt x="875707" y="274272"/>
                  </a:lnTo>
                  <a:lnTo>
                    <a:pt x="1220803" y="140068"/>
                  </a:lnTo>
                  <a:lnTo>
                    <a:pt x="1166530" y="318525"/>
                  </a:lnTo>
                  <a:cubicBezTo>
                    <a:pt x="1002221" y="778711"/>
                    <a:pt x="688659" y="1173333"/>
                    <a:pt x="272830" y="1437438"/>
                  </a:cubicBezTo>
                  <a:lnTo>
                    <a:pt x="283758" y="1458380"/>
                  </a:lnTo>
                  <a:lnTo>
                    <a:pt x="0" y="1318367"/>
                  </a:lnTo>
                  <a:lnTo>
                    <a:pt x="39199" y="989732"/>
                  </a:lnTo>
                  <a:lnTo>
                    <a:pt x="50001" y="1010433"/>
                  </a:lnTo>
                  <a:cubicBezTo>
                    <a:pt x="404407" y="773375"/>
                    <a:pt x="658380" y="413382"/>
                    <a:pt x="762858" y="0"/>
                  </a:cubicBezTo>
                  <a:close/>
                </a:path>
              </a:pathLst>
            </a:custGeom>
            <a:solidFill>
              <a:srgbClr val="667B7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6" name="Freeform 75"/>
            <p:cNvSpPr/>
            <p:nvPr/>
          </p:nvSpPr>
          <p:spPr>
            <a:xfrm rot="376270">
              <a:off x="5919943" y="4669172"/>
              <a:ext cx="1937182" cy="709253"/>
            </a:xfrm>
            <a:custGeom>
              <a:avLst/>
              <a:gdLst>
                <a:gd name="connsiteX0" fmla="*/ 288471 w 1937182"/>
                <a:gd name="connsiteY0" fmla="*/ 95891 h 709253"/>
                <a:gd name="connsiteX1" fmla="*/ 281852 w 1937182"/>
                <a:gd name="connsiteY1" fmla="*/ 109291 h 709253"/>
                <a:gd name="connsiteX2" fmla="*/ 1697681 w 1937182"/>
                <a:gd name="connsiteY2" fmla="*/ 0 h 709253"/>
                <a:gd name="connsiteX3" fmla="*/ 1708332 w 1937182"/>
                <a:gd name="connsiteY3" fmla="*/ 19324 h 709253"/>
                <a:gd name="connsiteX4" fmla="*/ 1609221 w 1937182"/>
                <a:gd name="connsiteY4" fmla="*/ 282089 h 709253"/>
                <a:gd name="connsiteX5" fmla="*/ 1917202 w 1937182"/>
                <a:gd name="connsiteY5" fmla="*/ 398255 h 709253"/>
                <a:gd name="connsiteX6" fmla="*/ 1937182 w 1937182"/>
                <a:gd name="connsiteY6" fmla="*/ 434503 h 709253"/>
                <a:gd name="connsiteX7" fmla="*/ 61111 w 1937182"/>
                <a:gd name="connsiteY7" fmla="*/ 556183 h 709253"/>
                <a:gd name="connsiteX8" fmla="*/ 54363 w 1937182"/>
                <a:gd name="connsiteY8" fmla="*/ 569845 h 709253"/>
                <a:gd name="connsiteX9" fmla="*/ 0 w 1937182"/>
                <a:gd name="connsiteY9" fmla="*/ 258129 h 709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7182" h="709253">
                  <a:moveTo>
                    <a:pt x="288471" y="95891"/>
                  </a:moveTo>
                  <a:lnTo>
                    <a:pt x="281852" y="109291"/>
                  </a:lnTo>
                  <a:cubicBezTo>
                    <a:pt x="747427" y="279076"/>
                    <a:pt x="1263679" y="239225"/>
                    <a:pt x="1697681" y="0"/>
                  </a:cubicBezTo>
                  <a:lnTo>
                    <a:pt x="1708332" y="19324"/>
                  </a:lnTo>
                  <a:lnTo>
                    <a:pt x="1609221" y="282089"/>
                  </a:lnTo>
                  <a:lnTo>
                    <a:pt x="1917202" y="398255"/>
                  </a:lnTo>
                  <a:lnTo>
                    <a:pt x="1937182" y="434503"/>
                  </a:lnTo>
                  <a:cubicBezTo>
                    <a:pt x="1361048" y="752072"/>
                    <a:pt x="673441" y="796670"/>
                    <a:pt x="61111" y="556183"/>
                  </a:cubicBezTo>
                  <a:lnTo>
                    <a:pt x="54363" y="569845"/>
                  </a:lnTo>
                  <a:lnTo>
                    <a:pt x="0" y="258129"/>
                  </a:lnTo>
                  <a:close/>
                </a:path>
              </a:pathLst>
            </a:custGeom>
            <a:solidFill>
              <a:srgbClr val="77858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7" name="Freeform 76"/>
            <p:cNvSpPr/>
            <p:nvPr/>
          </p:nvSpPr>
          <p:spPr>
            <a:xfrm rot="21315252">
              <a:off x="4980397" y="3758464"/>
              <a:ext cx="1121450" cy="1335827"/>
            </a:xfrm>
            <a:custGeom>
              <a:avLst/>
              <a:gdLst>
                <a:gd name="connsiteX0" fmla="*/ 204562 w 1121450"/>
                <a:gd name="connsiteY0" fmla="*/ 0 h 1335827"/>
                <a:gd name="connsiteX1" fmla="*/ 515580 w 1121450"/>
                <a:gd name="connsiteY1" fmla="*/ 116165 h 1335827"/>
                <a:gd name="connsiteX2" fmla="*/ 1041576 w 1121450"/>
                <a:gd name="connsiteY2" fmla="*/ 853125 h 1335827"/>
                <a:gd name="connsiteX3" fmla="*/ 1121450 w 1121450"/>
                <a:gd name="connsiteY3" fmla="*/ 912904 h 1335827"/>
                <a:gd name="connsiteX4" fmla="*/ 776291 w 1121450"/>
                <a:gd name="connsiteY4" fmla="*/ 938321 h 1335827"/>
                <a:gd name="connsiteX5" fmla="*/ 805563 w 1121450"/>
                <a:gd name="connsiteY5" fmla="*/ 1335827 h 1335827"/>
                <a:gd name="connsiteX6" fmla="*/ 703087 w 1121450"/>
                <a:gd name="connsiteY6" fmla="*/ 1258865 h 1335827"/>
                <a:gd name="connsiteX7" fmla="*/ 0 w 1121450"/>
                <a:gd name="connsiteY7" fmla="*/ 242385 h 1335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1450" h="1335827">
                  <a:moveTo>
                    <a:pt x="204562" y="0"/>
                  </a:moveTo>
                  <a:lnTo>
                    <a:pt x="515580" y="116165"/>
                  </a:lnTo>
                  <a:cubicBezTo>
                    <a:pt x="621317" y="405625"/>
                    <a:pt x="803462" y="660081"/>
                    <a:pt x="1041576" y="853125"/>
                  </a:cubicBezTo>
                  <a:lnTo>
                    <a:pt x="1121450" y="912904"/>
                  </a:lnTo>
                  <a:lnTo>
                    <a:pt x="776291" y="938321"/>
                  </a:lnTo>
                  <a:lnTo>
                    <a:pt x="805563" y="1335827"/>
                  </a:lnTo>
                  <a:lnTo>
                    <a:pt x="703087" y="1258865"/>
                  </a:lnTo>
                  <a:cubicBezTo>
                    <a:pt x="378490" y="993916"/>
                    <a:pt x="134181" y="641883"/>
                    <a:pt x="0" y="242385"/>
                  </a:cubicBezTo>
                  <a:close/>
                </a:path>
              </a:pathLst>
            </a:custGeom>
            <a:solidFill>
              <a:srgbClr val="38535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8" name="Freeform 77"/>
            <p:cNvSpPr/>
            <p:nvPr/>
          </p:nvSpPr>
          <p:spPr>
            <a:xfrm rot="20905904">
              <a:off x="4718055" y="2344388"/>
              <a:ext cx="772955" cy="1558690"/>
            </a:xfrm>
            <a:custGeom>
              <a:avLst/>
              <a:gdLst>
                <a:gd name="connsiteX0" fmla="*/ 351161 w 772955"/>
                <a:gd name="connsiteY0" fmla="*/ 0 h 1558690"/>
                <a:gd name="connsiteX1" fmla="*/ 351161 w 772955"/>
                <a:gd name="connsiteY1" fmla="*/ 0 h 1558690"/>
                <a:gd name="connsiteX2" fmla="*/ 351160 w 772955"/>
                <a:gd name="connsiteY2" fmla="*/ 0 h 1558690"/>
                <a:gd name="connsiteX3" fmla="*/ 668350 w 772955"/>
                <a:gd name="connsiteY3" fmla="*/ 7479 h 1558690"/>
                <a:gd name="connsiteX4" fmla="*/ 772955 w 772955"/>
                <a:gd name="connsiteY4" fmla="*/ 322690 h 1558690"/>
                <a:gd name="connsiteX5" fmla="*/ 551430 w 772955"/>
                <a:gd name="connsiteY5" fmla="*/ 1478006 h 1558690"/>
                <a:gd name="connsiteX6" fmla="*/ 523368 w 772955"/>
                <a:gd name="connsiteY6" fmla="*/ 1482651 h 1558690"/>
                <a:gd name="connsiteX7" fmla="*/ 286369 w 772955"/>
                <a:gd name="connsiteY7" fmla="*/ 1270900 h 1558690"/>
                <a:gd name="connsiteX8" fmla="*/ 29238 w 772955"/>
                <a:gd name="connsiteY8" fmla="*/ 1558690 h 1558690"/>
                <a:gd name="connsiteX9" fmla="*/ 5726 w 772955"/>
                <a:gd name="connsiteY9" fmla="*/ 1360164 h 1558690"/>
                <a:gd name="connsiteX10" fmla="*/ 248479 w 772955"/>
                <a:gd name="connsiteY10" fmla="*/ 178105 h 1558690"/>
                <a:gd name="connsiteX11" fmla="*/ 351161 w 772955"/>
                <a:gd name="connsiteY11" fmla="*/ 0 h 155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2955" h="1558690">
                  <a:moveTo>
                    <a:pt x="351161" y="0"/>
                  </a:moveTo>
                  <a:lnTo>
                    <a:pt x="351161" y="0"/>
                  </a:lnTo>
                  <a:lnTo>
                    <a:pt x="351160" y="0"/>
                  </a:lnTo>
                  <a:close/>
                  <a:moveTo>
                    <a:pt x="668350" y="7479"/>
                  </a:moveTo>
                  <a:lnTo>
                    <a:pt x="772955" y="322690"/>
                  </a:lnTo>
                  <a:cubicBezTo>
                    <a:pt x="563913" y="669137"/>
                    <a:pt x="485361" y="1078809"/>
                    <a:pt x="551430" y="1478006"/>
                  </a:cubicBezTo>
                  <a:lnTo>
                    <a:pt x="523368" y="1482651"/>
                  </a:lnTo>
                  <a:lnTo>
                    <a:pt x="286369" y="1270900"/>
                  </a:lnTo>
                  <a:lnTo>
                    <a:pt x="29238" y="1558690"/>
                  </a:lnTo>
                  <a:lnTo>
                    <a:pt x="5726" y="1360164"/>
                  </a:lnTo>
                  <a:cubicBezTo>
                    <a:pt x="-23647" y="951372"/>
                    <a:pt x="60375" y="542235"/>
                    <a:pt x="248479" y="178105"/>
                  </a:cubicBezTo>
                  <a:lnTo>
                    <a:pt x="351161" y="0"/>
                  </a:lnTo>
                  <a:close/>
                </a:path>
              </a:pathLst>
            </a:custGeom>
            <a:solidFill>
              <a:srgbClr val="1B3535"/>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9" name="Freeform 78"/>
            <p:cNvSpPr/>
            <p:nvPr/>
          </p:nvSpPr>
          <p:spPr>
            <a:xfrm rot="20376412">
              <a:off x="4830810" y="1344579"/>
              <a:ext cx="1594087" cy="1048691"/>
            </a:xfrm>
            <a:custGeom>
              <a:avLst/>
              <a:gdLst>
                <a:gd name="connsiteX0" fmla="*/ 1403383 w 1594087"/>
                <a:gd name="connsiteY0" fmla="*/ 0 h 1048691"/>
                <a:gd name="connsiteX1" fmla="*/ 1594087 w 1594087"/>
                <a:gd name="connsiteY1" fmla="*/ 253570 h 1048691"/>
                <a:gd name="connsiteX2" fmla="*/ 1411533 w 1594087"/>
                <a:gd name="connsiteY2" fmla="*/ 531012 h 1048691"/>
                <a:gd name="connsiteX3" fmla="*/ 491126 w 1594087"/>
                <a:gd name="connsiteY3" fmla="*/ 950592 h 1048691"/>
                <a:gd name="connsiteX4" fmla="*/ 390657 w 1594087"/>
                <a:gd name="connsiteY4" fmla="*/ 1048691 h 1048691"/>
                <a:gd name="connsiteX5" fmla="*/ 368369 w 1594087"/>
                <a:gd name="connsiteY5" fmla="*/ 696836 h 1048691"/>
                <a:gd name="connsiteX6" fmla="*/ 28096 w 1594087"/>
                <a:gd name="connsiteY6" fmla="*/ 718391 h 1048691"/>
                <a:gd name="connsiteX7" fmla="*/ 0 w 1594087"/>
                <a:gd name="connsiteY7" fmla="*/ 692014 h 1048691"/>
                <a:gd name="connsiteX8" fmla="*/ 1204293 w 1594087"/>
                <a:gd name="connsiteY8" fmla="*/ 28958 h 1048691"/>
                <a:gd name="connsiteX9" fmla="*/ 1403384 w 1594087"/>
                <a:gd name="connsiteY9" fmla="*/ 0 h 1048691"/>
                <a:gd name="connsiteX10" fmla="*/ 1403383 w 1594087"/>
                <a:gd name="connsiteY10" fmla="*/ 0 h 1048691"/>
                <a:gd name="connsiteX11" fmla="*/ 1403383 w 1594087"/>
                <a:gd name="connsiteY11" fmla="*/ 0 h 104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94087" h="1048691">
                  <a:moveTo>
                    <a:pt x="1403383" y="0"/>
                  </a:moveTo>
                  <a:lnTo>
                    <a:pt x="1594087" y="253570"/>
                  </a:lnTo>
                  <a:lnTo>
                    <a:pt x="1411533" y="531012"/>
                  </a:lnTo>
                  <a:cubicBezTo>
                    <a:pt x="1068117" y="574337"/>
                    <a:pt x="747342" y="721316"/>
                    <a:pt x="491126" y="950592"/>
                  </a:cubicBezTo>
                  <a:lnTo>
                    <a:pt x="390657" y="1048691"/>
                  </a:lnTo>
                  <a:lnTo>
                    <a:pt x="368369" y="696836"/>
                  </a:lnTo>
                  <a:lnTo>
                    <a:pt x="28096" y="718391"/>
                  </a:lnTo>
                  <a:lnTo>
                    <a:pt x="0" y="692014"/>
                  </a:lnTo>
                  <a:cubicBezTo>
                    <a:pt x="322645" y="348344"/>
                    <a:pt x="744692" y="117159"/>
                    <a:pt x="1204293" y="28958"/>
                  </a:cubicBezTo>
                  <a:close/>
                  <a:moveTo>
                    <a:pt x="1403384" y="0"/>
                  </a:moveTo>
                  <a:lnTo>
                    <a:pt x="1403383" y="0"/>
                  </a:lnTo>
                  <a:lnTo>
                    <a:pt x="1403383" y="0"/>
                  </a:lnTo>
                  <a:close/>
                </a:path>
              </a:pathLst>
            </a:custGeom>
            <a:solidFill>
              <a:srgbClr val="182024"/>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80" name="Freeform 79"/>
            <p:cNvSpPr/>
            <p:nvPr/>
          </p:nvSpPr>
          <p:spPr>
            <a:xfrm rot="1187014">
              <a:off x="7737163" y="1403214"/>
              <a:ext cx="1399287" cy="985274"/>
            </a:xfrm>
            <a:custGeom>
              <a:avLst/>
              <a:gdLst>
                <a:gd name="connsiteX0" fmla="*/ 112388 w 1399287"/>
                <a:gd name="connsiteY0" fmla="*/ 0 h 985274"/>
                <a:gd name="connsiteX1" fmla="*/ 251651 w 1399287"/>
                <a:gd name="connsiteY1" fmla="*/ 24821 h 985274"/>
                <a:gd name="connsiteX2" fmla="*/ 1382658 w 1399287"/>
                <a:gd name="connsiteY2" fmla="*/ 671390 h 985274"/>
                <a:gd name="connsiteX3" fmla="*/ 1399287 w 1399287"/>
                <a:gd name="connsiteY3" fmla="*/ 658299 h 985274"/>
                <a:gd name="connsiteX4" fmla="*/ 1314139 w 1399287"/>
                <a:gd name="connsiteY4" fmla="*/ 963049 h 985274"/>
                <a:gd name="connsiteX5" fmla="*/ 983923 w 1399287"/>
                <a:gd name="connsiteY5" fmla="*/ 985274 h 985274"/>
                <a:gd name="connsiteX6" fmla="*/ 1000333 w 1399287"/>
                <a:gd name="connsiteY6" fmla="*/ 972356 h 985274"/>
                <a:gd name="connsiteX7" fmla="*/ 0 w 1399287"/>
                <a:gd name="connsiteY7" fmla="*/ 471476 h 985274"/>
                <a:gd name="connsiteX8" fmla="*/ 2340 w 1399287"/>
                <a:gd name="connsiteY8" fmla="*/ 454020 h 985274"/>
                <a:gd name="connsiteX9" fmla="*/ 289745 w 1399287"/>
                <a:gd name="connsiteY9" fmla="*/ 203340 h 985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9287" h="985274">
                  <a:moveTo>
                    <a:pt x="112388" y="0"/>
                  </a:moveTo>
                  <a:lnTo>
                    <a:pt x="251651" y="24821"/>
                  </a:lnTo>
                  <a:cubicBezTo>
                    <a:pt x="683708" y="121220"/>
                    <a:pt x="1078366" y="345850"/>
                    <a:pt x="1382658" y="671390"/>
                  </a:cubicBezTo>
                  <a:lnTo>
                    <a:pt x="1399287" y="658299"/>
                  </a:lnTo>
                  <a:lnTo>
                    <a:pt x="1314139" y="963049"/>
                  </a:lnTo>
                  <a:lnTo>
                    <a:pt x="983923" y="985274"/>
                  </a:lnTo>
                  <a:lnTo>
                    <a:pt x="1000333" y="972356"/>
                  </a:lnTo>
                  <a:cubicBezTo>
                    <a:pt x="731957" y="698676"/>
                    <a:pt x="379911" y="522403"/>
                    <a:pt x="0" y="471476"/>
                  </a:cubicBezTo>
                  <a:lnTo>
                    <a:pt x="2340" y="454020"/>
                  </a:lnTo>
                  <a:lnTo>
                    <a:pt x="289745" y="203340"/>
                  </a:lnTo>
                  <a:close/>
                </a:path>
              </a:pathLst>
            </a:custGeom>
            <a:solidFill>
              <a:srgbClr val="7D6F6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sp>
        <p:nvSpPr>
          <p:cNvPr id="33" name="TextBox 32"/>
          <p:cNvSpPr txBox="1"/>
          <p:nvPr/>
        </p:nvSpPr>
        <p:spPr>
          <a:xfrm rot="4265273">
            <a:off x="4681722" y="1517057"/>
            <a:ext cx="2844135" cy="2844135"/>
          </a:xfrm>
          <a:prstGeom prst="rect">
            <a:avLst/>
          </a:prstGeom>
          <a:noFill/>
        </p:spPr>
        <p:txBody>
          <a:bodyPr wrap="square" rtlCol="0">
            <a:prstTxWarp prst="textCircle">
              <a:avLst/>
            </a:prstTxWarp>
            <a:spAutoFit/>
          </a:bodyPr>
          <a:lstStyle/>
          <a:p>
            <a:r>
              <a:rPr lang="en-IN" sz="2400" dirty="0" smtClean="0">
                <a:solidFill>
                  <a:schemeClr val="bg1"/>
                </a:solidFill>
              </a:rPr>
              <a:t>Ideation</a:t>
            </a:r>
            <a:endParaRPr lang="en-US" sz="2400" dirty="0">
              <a:solidFill>
                <a:schemeClr val="bg1"/>
              </a:solidFill>
            </a:endParaRPr>
          </a:p>
        </p:txBody>
      </p:sp>
      <p:sp>
        <p:nvSpPr>
          <p:cNvPr id="82" name="TextBox 81"/>
          <p:cNvSpPr txBox="1"/>
          <p:nvPr/>
        </p:nvSpPr>
        <p:spPr>
          <a:xfrm rot="7642392">
            <a:off x="3503013" y="1579719"/>
            <a:ext cx="4572000" cy="4572000"/>
          </a:xfrm>
          <a:prstGeom prst="rect">
            <a:avLst/>
          </a:prstGeom>
          <a:noFill/>
        </p:spPr>
        <p:txBody>
          <a:bodyPr wrap="square" rtlCol="0">
            <a:prstTxWarp prst="textCircle">
              <a:avLst/>
            </a:prstTxWarp>
            <a:spAutoFit/>
          </a:bodyPr>
          <a:lstStyle/>
          <a:p>
            <a:r>
              <a:rPr lang="en-IN" sz="2000" dirty="0" smtClean="0">
                <a:solidFill>
                  <a:schemeClr val="bg1"/>
                </a:solidFill>
              </a:rPr>
              <a:t>Concept</a:t>
            </a:r>
          </a:p>
          <a:p>
            <a:r>
              <a:rPr lang="en-IN" sz="2000" dirty="0" smtClean="0">
                <a:solidFill>
                  <a:schemeClr val="bg1"/>
                </a:solidFill>
              </a:rPr>
              <a:t> design</a:t>
            </a:r>
            <a:endParaRPr lang="en-US" sz="2000" dirty="0">
              <a:solidFill>
                <a:schemeClr val="bg1"/>
              </a:solidFill>
            </a:endParaRPr>
          </a:p>
        </p:txBody>
      </p:sp>
      <p:sp>
        <p:nvSpPr>
          <p:cNvPr id="84" name="TextBox 83"/>
          <p:cNvSpPr txBox="1"/>
          <p:nvPr/>
        </p:nvSpPr>
        <p:spPr>
          <a:xfrm rot="10182867">
            <a:off x="3430045" y="1032131"/>
            <a:ext cx="4572000" cy="4572000"/>
          </a:xfrm>
          <a:prstGeom prst="rect">
            <a:avLst/>
          </a:prstGeom>
          <a:noFill/>
        </p:spPr>
        <p:txBody>
          <a:bodyPr wrap="square" rtlCol="0">
            <a:prstTxWarp prst="textCircle">
              <a:avLst/>
            </a:prstTxWarp>
            <a:spAutoFit/>
          </a:bodyPr>
          <a:lstStyle/>
          <a:p>
            <a:r>
              <a:rPr lang="en-IN" sz="2000" dirty="0" smtClean="0">
                <a:solidFill>
                  <a:schemeClr val="bg1"/>
                </a:solidFill>
              </a:rPr>
              <a:t>Prototyping</a:t>
            </a:r>
            <a:endParaRPr lang="en-US" sz="2000" dirty="0">
              <a:solidFill>
                <a:schemeClr val="bg1"/>
              </a:solidFill>
            </a:endParaRPr>
          </a:p>
        </p:txBody>
      </p:sp>
      <p:sp>
        <p:nvSpPr>
          <p:cNvPr id="85" name="TextBox 84"/>
          <p:cNvSpPr txBox="1"/>
          <p:nvPr/>
        </p:nvSpPr>
        <p:spPr>
          <a:xfrm rot="16017959">
            <a:off x="4014581" y="618897"/>
            <a:ext cx="4572000" cy="4572000"/>
          </a:xfrm>
          <a:prstGeom prst="rect">
            <a:avLst/>
          </a:prstGeom>
          <a:noFill/>
        </p:spPr>
        <p:txBody>
          <a:bodyPr wrap="square" rtlCol="0">
            <a:prstTxWarp prst="textCircle">
              <a:avLst/>
            </a:prstTxWarp>
            <a:spAutoFit/>
          </a:bodyPr>
          <a:lstStyle/>
          <a:p>
            <a:r>
              <a:rPr lang="en-IN" sz="2000" dirty="0" smtClean="0">
                <a:solidFill>
                  <a:schemeClr val="bg1"/>
                </a:solidFill>
              </a:rPr>
              <a:t>Detail</a:t>
            </a:r>
          </a:p>
          <a:p>
            <a:r>
              <a:rPr lang="en-IN" sz="2000" dirty="0" smtClean="0">
                <a:solidFill>
                  <a:schemeClr val="bg1"/>
                </a:solidFill>
              </a:rPr>
              <a:t> design</a:t>
            </a:r>
            <a:endParaRPr lang="en-US" sz="2000" dirty="0">
              <a:solidFill>
                <a:schemeClr val="bg1"/>
              </a:solidFill>
            </a:endParaRPr>
          </a:p>
        </p:txBody>
      </p:sp>
      <p:sp>
        <p:nvSpPr>
          <p:cNvPr id="86" name="TextBox 85"/>
          <p:cNvSpPr txBox="1"/>
          <p:nvPr/>
        </p:nvSpPr>
        <p:spPr>
          <a:xfrm rot="12790095">
            <a:off x="3475372" y="795801"/>
            <a:ext cx="4431940" cy="4640682"/>
          </a:xfrm>
          <a:prstGeom prst="rect">
            <a:avLst/>
          </a:prstGeom>
          <a:noFill/>
        </p:spPr>
        <p:txBody>
          <a:bodyPr wrap="square" rtlCol="0">
            <a:prstTxWarp prst="textCircle">
              <a:avLst/>
            </a:prstTxWarp>
            <a:spAutoFit/>
          </a:bodyPr>
          <a:lstStyle/>
          <a:p>
            <a:r>
              <a:rPr lang="en-IN" sz="2000" dirty="0" err="1" smtClean="0">
                <a:solidFill>
                  <a:schemeClr val="bg1"/>
                </a:solidFill>
              </a:rPr>
              <a:t>Experim</a:t>
            </a:r>
            <a:endParaRPr lang="en-IN" sz="2000" dirty="0" smtClean="0">
              <a:solidFill>
                <a:schemeClr val="bg1"/>
              </a:solidFill>
            </a:endParaRPr>
          </a:p>
          <a:p>
            <a:r>
              <a:rPr lang="en-IN" sz="2000" dirty="0" err="1" smtClean="0">
                <a:solidFill>
                  <a:schemeClr val="bg1"/>
                </a:solidFill>
              </a:rPr>
              <a:t>enting</a:t>
            </a:r>
            <a:endParaRPr lang="en-US" sz="2000" dirty="0">
              <a:solidFill>
                <a:schemeClr val="bg1"/>
              </a:solidFill>
            </a:endParaRPr>
          </a:p>
        </p:txBody>
      </p:sp>
      <p:sp>
        <p:nvSpPr>
          <p:cNvPr id="87" name="TextBox 86"/>
          <p:cNvSpPr txBox="1"/>
          <p:nvPr/>
        </p:nvSpPr>
        <p:spPr>
          <a:xfrm rot="21387451">
            <a:off x="4170913" y="1295825"/>
            <a:ext cx="4572000" cy="4572000"/>
          </a:xfrm>
          <a:prstGeom prst="rect">
            <a:avLst/>
          </a:prstGeom>
          <a:noFill/>
        </p:spPr>
        <p:txBody>
          <a:bodyPr wrap="square" rtlCol="0">
            <a:prstTxWarp prst="textCircle">
              <a:avLst/>
            </a:prstTxWarp>
            <a:spAutoFit/>
          </a:bodyPr>
          <a:lstStyle/>
          <a:p>
            <a:r>
              <a:rPr lang="en-IN" sz="2000" dirty="0" smtClean="0">
                <a:solidFill>
                  <a:schemeClr val="bg1"/>
                </a:solidFill>
              </a:rPr>
              <a:t>Launch</a:t>
            </a:r>
            <a:endParaRPr lang="en-US" sz="2000" dirty="0">
              <a:solidFill>
                <a:schemeClr val="bg1"/>
              </a:solidFill>
            </a:endParaRPr>
          </a:p>
        </p:txBody>
      </p:sp>
      <p:sp>
        <p:nvSpPr>
          <p:cNvPr id="88" name="TextBox 87"/>
          <p:cNvSpPr txBox="1"/>
          <p:nvPr/>
        </p:nvSpPr>
        <p:spPr>
          <a:xfrm rot="18365185">
            <a:off x="3943695" y="712183"/>
            <a:ext cx="4572000" cy="4572000"/>
          </a:xfrm>
          <a:prstGeom prst="rect">
            <a:avLst/>
          </a:prstGeom>
          <a:noFill/>
        </p:spPr>
        <p:txBody>
          <a:bodyPr wrap="square" rtlCol="0">
            <a:prstTxWarp prst="textCircle">
              <a:avLst/>
            </a:prstTxWarp>
            <a:spAutoFit/>
          </a:bodyPr>
          <a:lstStyle/>
          <a:p>
            <a:r>
              <a:rPr lang="en-IN" sz="2000" dirty="0" smtClean="0">
                <a:solidFill>
                  <a:schemeClr val="bg1"/>
                </a:solidFill>
              </a:rPr>
              <a:t>Piloting</a:t>
            </a:r>
            <a:endParaRPr lang="en-US" sz="2000" dirty="0">
              <a:solidFill>
                <a:schemeClr val="bg1"/>
              </a:solidFill>
            </a:endParaRPr>
          </a:p>
        </p:txBody>
      </p:sp>
      <p:sp>
        <p:nvSpPr>
          <p:cNvPr id="89" name="TextBox 88"/>
          <p:cNvSpPr txBox="1"/>
          <p:nvPr/>
        </p:nvSpPr>
        <p:spPr>
          <a:xfrm rot="1842990">
            <a:off x="4090324" y="1338625"/>
            <a:ext cx="4572000" cy="4572000"/>
          </a:xfrm>
          <a:prstGeom prst="rect">
            <a:avLst/>
          </a:prstGeom>
          <a:noFill/>
        </p:spPr>
        <p:txBody>
          <a:bodyPr wrap="square" rtlCol="0">
            <a:prstTxWarp prst="textCircle">
              <a:avLst/>
            </a:prstTxWarp>
            <a:spAutoFit/>
          </a:bodyPr>
          <a:lstStyle/>
          <a:p>
            <a:r>
              <a:rPr lang="en-IN" sz="2000" dirty="0" smtClean="0">
                <a:solidFill>
                  <a:schemeClr val="bg1"/>
                </a:solidFill>
              </a:rPr>
              <a:t>Reflection</a:t>
            </a:r>
            <a:endParaRPr lang="en-US" sz="2000" dirty="0">
              <a:solidFill>
                <a:schemeClr val="bg1"/>
              </a:solidFill>
            </a:endParaRPr>
          </a:p>
        </p:txBody>
      </p:sp>
      <p:sp>
        <p:nvSpPr>
          <p:cNvPr id="90" name="Oval 89"/>
          <p:cNvSpPr/>
          <p:nvPr/>
        </p:nvSpPr>
        <p:spPr>
          <a:xfrm>
            <a:off x="4872539" y="1985081"/>
            <a:ext cx="405266" cy="404268"/>
          </a:xfrm>
          <a:prstGeom prst="ellipse">
            <a:avLst/>
          </a:prstGeom>
          <a:solidFill>
            <a:schemeClr val="bg1"/>
          </a:solidFill>
          <a:ln w="41275"/>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4875353" y="1942079"/>
            <a:ext cx="395472" cy="461665"/>
          </a:xfrm>
          <a:prstGeom prst="rect">
            <a:avLst/>
          </a:prstGeom>
          <a:noFill/>
        </p:spPr>
        <p:txBody>
          <a:bodyPr wrap="square" rtlCol="0">
            <a:spAutoFit/>
          </a:bodyPr>
          <a:lstStyle/>
          <a:p>
            <a:r>
              <a:rPr lang="en-IN" sz="2400" b="1" dirty="0" smtClean="0"/>
              <a:t>8</a:t>
            </a:r>
            <a:endParaRPr lang="en-US" sz="2400" b="1" dirty="0"/>
          </a:p>
        </p:txBody>
      </p:sp>
      <p:sp>
        <p:nvSpPr>
          <p:cNvPr id="92" name="Oval 91"/>
          <p:cNvSpPr/>
          <p:nvPr/>
        </p:nvSpPr>
        <p:spPr>
          <a:xfrm>
            <a:off x="5942659" y="1605023"/>
            <a:ext cx="405266" cy="404268"/>
          </a:xfrm>
          <a:prstGeom prst="ellipse">
            <a:avLst/>
          </a:prstGeom>
          <a:solidFill>
            <a:schemeClr val="bg1"/>
          </a:solidFill>
          <a:ln w="41275"/>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7013260" y="2216632"/>
            <a:ext cx="405266" cy="404268"/>
          </a:xfrm>
          <a:prstGeom prst="ellipse">
            <a:avLst/>
          </a:prstGeom>
          <a:solidFill>
            <a:schemeClr val="bg1"/>
          </a:solidFill>
          <a:ln w="41275"/>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7366145" y="3171159"/>
            <a:ext cx="405266" cy="404268"/>
          </a:xfrm>
          <a:prstGeom prst="ellipse">
            <a:avLst/>
          </a:prstGeom>
          <a:solidFill>
            <a:schemeClr val="bg1"/>
          </a:solidFill>
          <a:ln w="41275"/>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7001019" y="4125589"/>
            <a:ext cx="405266" cy="404268"/>
          </a:xfrm>
          <a:prstGeom prst="ellipse">
            <a:avLst/>
          </a:prstGeom>
          <a:solidFill>
            <a:schemeClr val="bg1"/>
          </a:solidFill>
          <a:ln w="41275"/>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5930151" y="4687723"/>
            <a:ext cx="405266" cy="404268"/>
          </a:xfrm>
          <a:prstGeom prst="ellipse">
            <a:avLst/>
          </a:prstGeom>
          <a:solidFill>
            <a:schemeClr val="bg1"/>
          </a:solidFill>
          <a:ln w="41275"/>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4689290" y="4035641"/>
            <a:ext cx="405266" cy="404268"/>
          </a:xfrm>
          <a:prstGeom prst="ellipse">
            <a:avLst/>
          </a:prstGeom>
          <a:solidFill>
            <a:schemeClr val="bg1"/>
          </a:solidFill>
          <a:ln w="41275"/>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4409042" y="3133614"/>
            <a:ext cx="405266" cy="404268"/>
          </a:xfrm>
          <a:prstGeom prst="ellipse">
            <a:avLst/>
          </a:prstGeom>
          <a:solidFill>
            <a:schemeClr val="bg1"/>
          </a:solidFill>
          <a:ln w="41275"/>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p:cNvSpPr txBox="1"/>
          <p:nvPr/>
        </p:nvSpPr>
        <p:spPr>
          <a:xfrm>
            <a:off x="5958841" y="1550961"/>
            <a:ext cx="395472" cy="461665"/>
          </a:xfrm>
          <a:prstGeom prst="rect">
            <a:avLst/>
          </a:prstGeom>
          <a:noFill/>
        </p:spPr>
        <p:txBody>
          <a:bodyPr wrap="square" rtlCol="0">
            <a:spAutoFit/>
          </a:bodyPr>
          <a:lstStyle/>
          <a:p>
            <a:r>
              <a:rPr lang="en-IN" sz="2400" b="1" dirty="0" smtClean="0"/>
              <a:t>1</a:t>
            </a:r>
            <a:endParaRPr lang="en-US" sz="2400" b="1" dirty="0"/>
          </a:p>
        </p:txBody>
      </p:sp>
      <p:sp>
        <p:nvSpPr>
          <p:cNvPr id="100" name="TextBox 99"/>
          <p:cNvSpPr txBox="1"/>
          <p:nvPr/>
        </p:nvSpPr>
        <p:spPr>
          <a:xfrm>
            <a:off x="7016851" y="2166105"/>
            <a:ext cx="395472" cy="461665"/>
          </a:xfrm>
          <a:prstGeom prst="rect">
            <a:avLst/>
          </a:prstGeom>
          <a:noFill/>
        </p:spPr>
        <p:txBody>
          <a:bodyPr wrap="square" rtlCol="0">
            <a:spAutoFit/>
          </a:bodyPr>
          <a:lstStyle/>
          <a:p>
            <a:r>
              <a:rPr lang="en-IN" sz="2400" b="1" dirty="0" smtClean="0"/>
              <a:t>2</a:t>
            </a:r>
            <a:endParaRPr lang="en-US" sz="2400" b="1" dirty="0"/>
          </a:p>
        </p:txBody>
      </p:sp>
      <p:sp>
        <p:nvSpPr>
          <p:cNvPr id="101" name="TextBox 100"/>
          <p:cNvSpPr txBox="1"/>
          <p:nvPr/>
        </p:nvSpPr>
        <p:spPr>
          <a:xfrm>
            <a:off x="7382428" y="3143801"/>
            <a:ext cx="395472" cy="461665"/>
          </a:xfrm>
          <a:prstGeom prst="rect">
            <a:avLst/>
          </a:prstGeom>
          <a:noFill/>
        </p:spPr>
        <p:txBody>
          <a:bodyPr wrap="square" rtlCol="0">
            <a:spAutoFit/>
          </a:bodyPr>
          <a:lstStyle/>
          <a:p>
            <a:r>
              <a:rPr lang="en-IN" sz="2400" b="1" dirty="0" smtClean="0"/>
              <a:t>3</a:t>
            </a:r>
            <a:endParaRPr lang="en-US" sz="2400" b="1" dirty="0"/>
          </a:p>
        </p:txBody>
      </p:sp>
      <p:sp>
        <p:nvSpPr>
          <p:cNvPr id="102" name="TextBox 101"/>
          <p:cNvSpPr txBox="1"/>
          <p:nvPr/>
        </p:nvSpPr>
        <p:spPr>
          <a:xfrm>
            <a:off x="6991568" y="4084308"/>
            <a:ext cx="395472" cy="461665"/>
          </a:xfrm>
          <a:prstGeom prst="rect">
            <a:avLst/>
          </a:prstGeom>
          <a:noFill/>
        </p:spPr>
        <p:txBody>
          <a:bodyPr wrap="square" rtlCol="0">
            <a:spAutoFit/>
          </a:bodyPr>
          <a:lstStyle/>
          <a:p>
            <a:r>
              <a:rPr lang="en-IN" sz="2400" b="1" dirty="0" smtClean="0"/>
              <a:t>4</a:t>
            </a:r>
            <a:endParaRPr lang="en-US" sz="2400" b="1" dirty="0"/>
          </a:p>
        </p:txBody>
      </p:sp>
      <p:sp>
        <p:nvSpPr>
          <p:cNvPr id="103" name="TextBox 102"/>
          <p:cNvSpPr txBox="1"/>
          <p:nvPr/>
        </p:nvSpPr>
        <p:spPr>
          <a:xfrm>
            <a:off x="5946434" y="4658299"/>
            <a:ext cx="395472" cy="461665"/>
          </a:xfrm>
          <a:prstGeom prst="rect">
            <a:avLst/>
          </a:prstGeom>
          <a:noFill/>
        </p:spPr>
        <p:txBody>
          <a:bodyPr wrap="square" rtlCol="0">
            <a:spAutoFit/>
          </a:bodyPr>
          <a:lstStyle/>
          <a:p>
            <a:r>
              <a:rPr lang="en-IN" sz="2400" b="1" dirty="0" smtClean="0"/>
              <a:t>5</a:t>
            </a:r>
            <a:endParaRPr lang="en-US" sz="2400" b="1" dirty="0"/>
          </a:p>
        </p:txBody>
      </p:sp>
      <p:sp>
        <p:nvSpPr>
          <p:cNvPr id="104" name="TextBox 103"/>
          <p:cNvSpPr txBox="1"/>
          <p:nvPr/>
        </p:nvSpPr>
        <p:spPr>
          <a:xfrm>
            <a:off x="4692229" y="4043806"/>
            <a:ext cx="395472" cy="461665"/>
          </a:xfrm>
          <a:prstGeom prst="rect">
            <a:avLst/>
          </a:prstGeom>
          <a:noFill/>
        </p:spPr>
        <p:txBody>
          <a:bodyPr wrap="square" rtlCol="0">
            <a:spAutoFit/>
          </a:bodyPr>
          <a:lstStyle/>
          <a:p>
            <a:r>
              <a:rPr lang="en-IN" sz="2400" b="1" dirty="0" smtClean="0"/>
              <a:t>6</a:t>
            </a:r>
            <a:endParaRPr lang="en-US" sz="2400" b="1" dirty="0"/>
          </a:p>
        </p:txBody>
      </p:sp>
      <p:sp>
        <p:nvSpPr>
          <p:cNvPr id="105" name="TextBox 104"/>
          <p:cNvSpPr txBox="1"/>
          <p:nvPr/>
        </p:nvSpPr>
        <p:spPr>
          <a:xfrm>
            <a:off x="4445762" y="3091042"/>
            <a:ext cx="395472" cy="461665"/>
          </a:xfrm>
          <a:prstGeom prst="rect">
            <a:avLst/>
          </a:prstGeom>
          <a:noFill/>
        </p:spPr>
        <p:txBody>
          <a:bodyPr wrap="square" rtlCol="0">
            <a:spAutoFit/>
          </a:bodyPr>
          <a:lstStyle/>
          <a:p>
            <a:r>
              <a:rPr lang="en-IN" sz="2400" b="1" dirty="0" smtClean="0"/>
              <a:t>7</a:t>
            </a:r>
            <a:endParaRPr lang="en-US" sz="2400" b="1" dirty="0"/>
          </a:p>
        </p:txBody>
      </p:sp>
      <p:cxnSp>
        <p:nvCxnSpPr>
          <p:cNvPr id="110" name="Straight Arrow Connector 109"/>
          <p:cNvCxnSpPr>
            <a:stCxn id="90" idx="4"/>
            <a:endCxn id="103" idx="0"/>
          </p:cNvCxnSpPr>
          <p:nvPr/>
        </p:nvCxnSpPr>
        <p:spPr>
          <a:xfrm>
            <a:off x="5075172" y="2389349"/>
            <a:ext cx="1068998" cy="226895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endCxn id="103" idx="0"/>
          </p:cNvCxnSpPr>
          <p:nvPr/>
        </p:nvCxnSpPr>
        <p:spPr>
          <a:xfrm flipH="1">
            <a:off x="6144170" y="2019847"/>
            <a:ext cx="33382" cy="263845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stCxn id="100" idx="2"/>
            <a:endCxn id="103" idx="0"/>
          </p:cNvCxnSpPr>
          <p:nvPr/>
        </p:nvCxnSpPr>
        <p:spPr>
          <a:xfrm flipH="1">
            <a:off x="6144170" y="2627770"/>
            <a:ext cx="1070417" cy="203052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stCxn id="101" idx="1"/>
            <a:endCxn id="103" idx="0"/>
          </p:cNvCxnSpPr>
          <p:nvPr/>
        </p:nvCxnSpPr>
        <p:spPr>
          <a:xfrm flipH="1">
            <a:off x="6144170" y="3374634"/>
            <a:ext cx="1238258" cy="128366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endCxn id="103" idx="0"/>
          </p:cNvCxnSpPr>
          <p:nvPr/>
        </p:nvCxnSpPr>
        <p:spPr>
          <a:xfrm flipH="1">
            <a:off x="6144170" y="4315140"/>
            <a:ext cx="791736" cy="34315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stCxn id="105" idx="3"/>
            <a:endCxn id="103" idx="1"/>
          </p:cNvCxnSpPr>
          <p:nvPr/>
        </p:nvCxnSpPr>
        <p:spPr>
          <a:xfrm>
            <a:off x="4841234" y="3321875"/>
            <a:ext cx="1105200" cy="156725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104" idx="3"/>
          </p:cNvCxnSpPr>
          <p:nvPr/>
        </p:nvCxnSpPr>
        <p:spPr>
          <a:xfrm>
            <a:off x="5087701" y="4274639"/>
            <a:ext cx="842450" cy="5723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endCxn id="100" idx="1"/>
          </p:cNvCxnSpPr>
          <p:nvPr/>
        </p:nvCxnSpPr>
        <p:spPr>
          <a:xfrm flipV="1">
            <a:off x="5108563" y="2396938"/>
            <a:ext cx="1908288" cy="191938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stCxn id="105" idx="3"/>
            <a:endCxn id="93" idx="2"/>
          </p:cNvCxnSpPr>
          <p:nvPr/>
        </p:nvCxnSpPr>
        <p:spPr>
          <a:xfrm flipV="1">
            <a:off x="4841234" y="2418766"/>
            <a:ext cx="2172026" cy="90310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stCxn id="105" idx="3"/>
          </p:cNvCxnSpPr>
          <p:nvPr/>
        </p:nvCxnSpPr>
        <p:spPr>
          <a:xfrm flipV="1">
            <a:off x="4841234" y="2035328"/>
            <a:ext cx="1348980" cy="128654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stCxn id="91" idx="3"/>
          </p:cNvCxnSpPr>
          <p:nvPr/>
        </p:nvCxnSpPr>
        <p:spPr>
          <a:xfrm>
            <a:off x="5270825" y="2172912"/>
            <a:ext cx="1664541" cy="24398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a:stCxn id="90" idx="6"/>
            <a:endCxn id="94" idx="2"/>
          </p:cNvCxnSpPr>
          <p:nvPr/>
        </p:nvCxnSpPr>
        <p:spPr>
          <a:xfrm>
            <a:off x="5277805" y="2187215"/>
            <a:ext cx="2088340" cy="11860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a:stCxn id="91" idx="3"/>
            <a:endCxn id="102" idx="0"/>
          </p:cNvCxnSpPr>
          <p:nvPr/>
        </p:nvCxnSpPr>
        <p:spPr>
          <a:xfrm>
            <a:off x="5270825" y="2172912"/>
            <a:ext cx="1918479" cy="19113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a:stCxn id="99" idx="2"/>
            <a:endCxn id="93" idx="2"/>
          </p:cNvCxnSpPr>
          <p:nvPr/>
        </p:nvCxnSpPr>
        <p:spPr>
          <a:xfrm>
            <a:off x="6156577" y="2012626"/>
            <a:ext cx="856683" cy="40614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a:endCxn id="94" idx="2"/>
          </p:cNvCxnSpPr>
          <p:nvPr/>
        </p:nvCxnSpPr>
        <p:spPr>
          <a:xfrm>
            <a:off x="6173396" y="2033736"/>
            <a:ext cx="1192749" cy="133955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a:endCxn id="102" idx="0"/>
          </p:cNvCxnSpPr>
          <p:nvPr/>
        </p:nvCxnSpPr>
        <p:spPr>
          <a:xfrm>
            <a:off x="6174359" y="2057209"/>
            <a:ext cx="1014945" cy="202709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a:stCxn id="97" idx="0"/>
          </p:cNvCxnSpPr>
          <p:nvPr/>
        </p:nvCxnSpPr>
        <p:spPr>
          <a:xfrm flipH="1" flipV="1">
            <a:off x="4863995" y="3297664"/>
            <a:ext cx="27928" cy="73797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a:stCxn id="104" idx="0"/>
          </p:cNvCxnSpPr>
          <p:nvPr/>
        </p:nvCxnSpPr>
        <p:spPr>
          <a:xfrm flipV="1">
            <a:off x="4889965" y="3443757"/>
            <a:ext cx="2426281" cy="60004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a:stCxn id="91" idx="2"/>
          </p:cNvCxnSpPr>
          <p:nvPr/>
        </p:nvCxnSpPr>
        <p:spPr>
          <a:xfrm flipH="1">
            <a:off x="5001907" y="2403744"/>
            <a:ext cx="71182" cy="166624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a:stCxn id="105" idx="3"/>
            <a:endCxn id="101" idx="1"/>
          </p:cNvCxnSpPr>
          <p:nvPr/>
        </p:nvCxnSpPr>
        <p:spPr>
          <a:xfrm>
            <a:off x="4841234" y="3321875"/>
            <a:ext cx="2541194" cy="5275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p:cNvCxnSpPr>
            <a:stCxn id="92" idx="4"/>
          </p:cNvCxnSpPr>
          <p:nvPr/>
        </p:nvCxnSpPr>
        <p:spPr>
          <a:xfrm flipH="1">
            <a:off x="5292359" y="2009291"/>
            <a:ext cx="852933" cy="1474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a:stCxn id="101" idx="1"/>
          </p:cNvCxnSpPr>
          <p:nvPr/>
        </p:nvCxnSpPr>
        <p:spPr>
          <a:xfrm flipH="1">
            <a:off x="7316246" y="3374634"/>
            <a:ext cx="66182" cy="79792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endCxn id="105" idx="0"/>
          </p:cNvCxnSpPr>
          <p:nvPr/>
        </p:nvCxnSpPr>
        <p:spPr>
          <a:xfrm flipH="1">
            <a:off x="4643498" y="2399942"/>
            <a:ext cx="401485" cy="6911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a:stCxn id="100" idx="2"/>
            <a:endCxn id="101" idx="0"/>
          </p:cNvCxnSpPr>
          <p:nvPr/>
        </p:nvCxnSpPr>
        <p:spPr>
          <a:xfrm>
            <a:off x="7214587" y="2627770"/>
            <a:ext cx="365577" cy="51603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477956" y="1635388"/>
            <a:ext cx="3133611" cy="3539430"/>
          </a:xfrm>
          <a:prstGeom prst="rect">
            <a:avLst/>
          </a:prstGeom>
          <a:noFill/>
        </p:spPr>
        <p:txBody>
          <a:bodyPr wrap="square" rtlCol="0">
            <a:spAutoFit/>
          </a:bodyPr>
          <a:lstStyle/>
          <a:p>
            <a:r>
              <a:rPr lang="en-IN" sz="2800" b="1" dirty="0" smtClean="0"/>
              <a:t>Business model innovation is a dynamic, iterative, and continuous process that seemingly moves in circle</a:t>
            </a:r>
            <a:endParaRPr lang="en-US" sz="2800" b="1" dirty="0"/>
          </a:p>
        </p:txBody>
      </p:sp>
      <p:sp>
        <p:nvSpPr>
          <p:cNvPr id="161" name="TextBox 160"/>
          <p:cNvSpPr txBox="1"/>
          <p:nvPr/>
        </p:nvSpPr>
        <p:spPr>
          <a:xfrm>
            <a:off x="8305072" y="567361"/>
            <a:ext cx="3886928" cy="523220"/>
          </a:xfrm>
          <a:prstGeom prst="rect">
            <a:avLst/>
          </a:prstGeom>
          <a:noFill/>
        </p:spPr>
        <p:txBody>
          <a:bodyPr wrap="square" rtlCol="0">
            <a:spAutoFit/>
          </a:bodyPr>
          <a:lstStyle/>
          <a:p>
            <a:r>
              <a:rPr lang="en-US" dirty="0" smtClean="0">
                <a:hlinkClick r:id="rId2"/>
              </a:rPr>
              <a:t>Recreated from</a:t>
            </a:r>
          </a:p>
          <a:p>
            <a:r>
              <a:rPr lang="en-US" dirty="0" smtClean="0">
                <a:hlinkClick r:id="rId2"/>
              </a:rPr>
              <a:t>https</a:t>
            </a:r>
            <a:r>
              <a:rPr lang="en-US" dirty="0">
                <a:hlinkClick r:id="rId2"/>
              </a:rPr>
              <a:t>://en.wikipedia.org/wiki/Business_model</a:t>
            </a:r>
            <a:endParaRPr lang="en-US" dirty="0"/>
          </a:p>
        </p:txBody>
      </p:sp>
    </p:spTree>
    <p:extLst>
      <p:ext uri="{BB962C8B-B14F-4D97-AF65-F5344CB8AC3E}">
        <p14:creationId xmlns:p14="http://schemas.microsoft.com/office/powerpoint/2010/main" val="180716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heel(1)">
                                      <p:cBhvr>
                                        <p:cTn id="7" dur="2000"/>
                                        <p:tgtEl>
                                          <p:spTgt spid="21"/>
                                        </p:tgtEl>
                                      </p:cBhvr>
                                    </p:animEffect>
                                  </p:childTnLst>
                                </p:cTn>
                              </p:par>
                              <p:par>
                                <p:cTn id="8" presetID="21" presetClass="entr" presetSubtype="1"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heel(1)">
                                      <p:cBhvr>
                                        <p:cTn id="10" dur="2000"/>
                                        <p:tgtEl>
                                          <p:spTgt spid="22"/>
                                        </p:tgtEl>
                                      </p:cBhvr>
                                    </p:animEffect>
                                  </p:childTnLst>
                                </p:cTn>
                              </p:par>
                              <p:par>
                                <p:cTn id="11" presetID="21" presetClass="entr" presetSubtype="1"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heel(1)">
                                      <p:cBhvr>
                                        <p:cTn id="13" dur="2000"/>
                                        <p:tgtEl>
                                          <p:spTgt spid="19"/>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heel(1)">
                                      <p:cBhvr>
                                        <p:cTn id="16" dur="2000"/>
                                        <p:tgtEl>
                                          <p:spTgt spid="23"/>
                                        </p:tgtEl>
                                      </p:cBhvr>
                                    </p:animEffect>
                                  </p:childTnLst>
                                </p:cTn>
                              </p:par>
                              <p:par>
                                <p:cTn id="17" presetID="21" presetClass="entr" presetSubtype="1" fill="hold" nodeType="withEffect">
                                  <p:stCondLst>
                                    <p:cond delay="0"/>
                                  </p:stCondLst>
                                  <p:childTnLst>
                                    <p:set>
                                      <p:cBhvr>
                                        <p:cTn id="18" dur="1" fill="hold">
                                          <p:stCondLst>
                                            <p:cond delay="0"/>
                                          </p:stCondLst>
                                        </p:cTn>
                                        <p:tgtEl>
                                          <p:spTgt spid="72"/>
                                        </p:tgtEl>
                                        <p:attrNameLst>
                                          <p:attrName>style.visibility</p:attrName>
                                        </p:attrNameLst>
                                      </p:cBhvr>
                                      <p:to>
                                        <p:strVal val="visible"/>
                                      </p:to>
                                    </p:set>
                                    <p:animEffect transition="in" filter="wheel(1)">
                                      <p:cBhvr>
                                        <p:cTn id="19" dur="2000"/>
                                        <p:tgtEl>
                                          <p:spTgt spid="72"/>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heel(1)">
                                      <p:cBhvr>
                                        <p:cTn id="22" dur="2000"/>
                                        <p:tgtEl>
                                          <p:spTgt spid="33"/>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wheel(1)">
                                      <p:cBhvr>
                                        <p:cTn id="25" dur="2000"/>
                                        <p:tgtEl>
                                          <p:spTgt spid="87"/>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90"/>
                                        </p:tgtEl>
                                        <p:attrNameLst>
                                          <p:attrName>style.visibility</p:attrName>
                                        </p:attrNameLst>
                                      </p:cBhvr>
                                      <p:to>
                                        <p:strVal val="visible"/>
                                      </p:to>
                                    </p:set>
                                    <p:animEffect transition="in" filter="wheel(1)">
                                      <p:cBhvr>
                                        <p:cTn id="28" dur="2000"/>
                                        <p:tgtEl>
                                          <p:spTgt spid="90"/>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91"/>
                                        </p:tgtEl>
                                        <p:attrNameLst>
                                          <p:attrName>style.visibility</p:attrName>
                                        </p:attrNameLst>
                                      </p:cBhvr>
                                      <p:to>
                                        <p:strVal val="visible"/>
                                      </p:to>
                                    </p:set>
                                    <p:animEffect transition="in" filter="wheel(1)">
                                      <p:cBhvr>
                                        <p:cTn id="31" dur="2000"/>
                                        <p:tgtEl>
                                          <p:spTgt spid="91"/>
                                        </p:tgtEl>
                                      </p:cBhvr>
                                    </p:animEffect>
                                  </p:childTnLst>
                                </p:cTn>
                              </p:par>
                              <p:par>
                                <p:cTn id="32" presetID="21" presetClass="entr" presetSubtype="1" fill="hold" grpId="0" nodeType="withEffect">
                                  <p:stCondLst>
                                    <p:cond delay="0"/>
                                  </p:stCondLst>
                                  <p:childTnLst>
                                    <p:set>
                                      <p:cBhvr>
                                        <p:cTn id="33" dur="1" fill="hold">
                                          <p:stCondLst>
                                            <p:cond delay="0"/>
                                          </p:stCondLst>
                                        </p:cTn>
                                        <p:tgtEl>
                                          <p:spTgt spid="92"/>
                                        </p:tgtEl>
                                        <p:attrNameLst>
                                          <p:attrName>style.visibility</p:attrName>
                                        </p:attrNameLst>
                                      </p:cBhvr>
                                      <p:to>
                                        <p:strVal val="visible"/>
                                      </p:to>
                                    </p:set>
                                    <p:animEffect transition="in" filter="wheel(1)">
                                      <p:cBhvr>
                                        <p:cTn id="34" dur="2000"/>
                                        <p:tgtEl>
                                          <p:spTgt spid="92"/>
                                        </p:tgtEl>
                                      </p:cBhvr>
                                    </p:animEffect>
                                  </p:childTnLst>
                                </p:cTn>
                              </p:par>
                              <p:par>
                                <p:cTn id="35" presetID="21" presetClass="entr" presetSubtype="1" fill="hold" grpId="0" nodeType="withEffect">
                                  <p:stCondLst>
                                    <p:cond delay="0"/>
                                  </p:stCondLst>
                                  <p:childTnLst>
                                    <p:set>
                                      <p:cBhvr>
                                        <p:cTn id="36" dur="1" fill="hold">
                                          <p:stCondLst>
                                            <p:cond delay="0"/>
                                          </p:stCondLst>
                                        </p:cTn>
                                        <p:tgtEl>
                                          <p:spTgt spid="93"/>
                                        </p:tgtEl>
                                        <p:attrNameLst>
                                          <p:attrName>style.visibility</p:attrName>
                                        </p:attrNameLst>
                                      </p:cBhvr>
                                      <p:to>
                                        <p:strVal val="visible"/>
                                      </p:to>
                                    </p:set>
                                    <p:animEffect transition="in" filter="wheel(1)">
                                      <p:cBhvr>
                                        <p:cTn id="37" dur="2000"/>
                                        <p:tgtEl>
                                          <p:spTgt spid="93"/>
                                        </p:tgtEl>
                                      </p:cBhvr>
                                    </p:animEffect>
                                  </p:childTnLst>
                                </p:cTn>
                              </p:par>
                              <p:par>
                                <p:cTn id="38" presetID="21" presetClass="entr" presetSubtype="1" fill="hold" grpId="0" nodeType="withEffect">
                                  <p:stCondLst>
                                    <p:cond delay="0"/>
                                  </p:stCondLst>
                                  <p:childTnLst>
                                    <p:set>
                                      <p:cBhvr>
                                        <p:cTn id="39" dur="1" fill="hold">
                                          <p:stCondLst>
                                            <p:cond delay="0"/>
                                          </p:stCondLst>
                                        </p:cTn>
                                        <p:tgtEl>
                                          <p:spTgt spid="94"/>
                                        </p:tgtEl>
                                        <p:attrNameLst>
                                          <p:attrName>style.visibility</p:attrName>
                                        </p:attrNameLst>
                                      </p:cBhvr>
                                      <p:to>
                                        <p:strVal val="visible"/>
                                      </p:to>
                                    </p:set>
                                    <p:animEffect transition="in" filter="wheel(1)">
                                      <p:cBhvr>
                                        <p:cTn id="40" dur="2000"/>
                                        <p:tgtEl>
                                          <p:spTgt spid="94"/>
                                        </p:tgtEl>
                                      </p:cBhvr>
                                    </p:animEffect>
                                  </p:childTnLst>
                                </p:cTn>
                              </p:par>
                              <p:par>
                                <p:cTn id="41" presetID="21" presetClass="entr" presetSubtype="1" fill="hold" grpId="0" nodeType="withEffect">
                                  <p:stCondLst>
                                    <p:cond delay="0"/>
                                  </p:stCondLst>
                                  <p:childTnLst>
                                    <p:set>
                                      <p:cBhvr>
                                        <p:cTn id="42" dur="1" fill="hold">
                                          <p:stCondLst>
                                            <p:cond delay="0"/>
                                          </p:stCondLst>
                                        </p:cTn>
                                        <p:tgtEl>
                                          <p:spTgt spid="95"/>
                                        </p:tgtEl>
                                        <p:attrNameLst>
                                          <p:attrName>style.visibility</p:attrName>
                                        </p:attrNameLst>
                                      </p:cBhvr>
                                      <p:to>
                                        <p:strVal val="visible"/>
                                      </p:to>
                                    </p:set>
                                    <p:animEffect transition="in" filter="wheel(1)">
                                      <p:cBhvr>
                                        <p:cTn id="43" dur="2000"/>
                                        <p:tgtEl>
                                          <p:spTgt spid="95"/>
                                        </p:tgtEl>
                                      </p:cBhvr>
                                    </p:animEffect>
                                  </p:childTnLst>
                                </p:cTn>
                              </p:par>
                              <p:par>
                                <p:cTn id="44" presetID="21" presetClass="entr" presetSubtype="1" fill="hold" grpId="0" nodeType="withEffect">
                                  <p:stCondLst>
                                    <p:cond delay="0"/>
                                  </p:stCondLst>
                                  <p:childTnLst>
                                    <p:set>
                                      <p:cBhvr>
                                        <p:cTn id="45" dur="1" fill="hold">
                                          <p:stCondLst>
                                            <p:cond delay="0"/>
                                          </p:stCondLst>
                                        </p:cTn>
                                        <p:tgtEl>
                                          <p:spTgt spid="96"/>
                                        </p:tgtEl>
                                        <p:attrNameLst>
                                          <p:attrName>style.visibility</p:attrName>
                                        </p:attrNameLst>
                                      </p:cBhvr>
                                      <p:to>
                                        <p:strVal val="visible"/>
                                      </p:to>
                                    </p:set>
                                    <p:animEffect transition="in" filter="wheel(1)">
                                      <p:cBhvr>
                                        <p:cTn id="46" dur="2000"/>
                                        <p:tgtEl>
                                          <p:spTgt spid="96"/>
                                        </p:tgtEl>
                                      </p:cBhvr>
                                    </p:animEffect>
                                  </p:childTnLst>
                                </p:cTn>
                              </p:par>
                              <p:par>
                                <p:cTn id="47" presetID="21" presetClass="entr" presetSubtype="1" fill="hold" grpId="0" nodeType="withEffect">
                                  <p:stCondLst>
                                    <p:cond delay="0"/>
                                  </p:stCondLst>
                                  <p:childTnLst>
                                    <p:set>
                                      <p:cBhvr>
                                        <p:cTn id="48" dur="1" fill="hold">
                                          <p:stCondLst>
                                            <p:cond delay="0"/>
                                          </p:stCondLst>
                                        </p:cTn>
                                        <p:tgtEl>
                                          <p:spTgt spid="97"/>
                                        </p:tgtEl>
                                        <p:attrNameLst>
                                          <p:attrName>style.visibility</p:attrName>
                                        </p:attrNameLst>
                                      </p:cBhvr>
                                      <p:to>
                                        <p:strVal val="visible"/>
                                      </p:to>
                                    </p:set>
                                    <p:animEffect transition="in" filter="wheel(1)">
                                      <p:cBhvr>
                                        <p:cTn id="49" dur="2000"/>
                                        <p:tgtEl>
                                          <p:spTgt spid="97"/>
                                        </p:tgtEl>
                                      </p:cBhvr>
                                    </p:animEffect>
                                  </p:childTnLst>
                                </p:cTn>
                              </p:par>
                              <p:par>
                                <p:cTn id="50" presetID="21" presetClass="entr" presetSubtype="1" fill="hold" grpId="0" nodeType="withEffect">
                                  <p:stCondLst>
                                    <p:cond delay="0"/>
                                  </p:stCondLst>
                                  <p:childTnLst>
                                    <p:set>
                                      <p:cBhvr>
                                        <p:cTn id="51" dur="1" fill="hold">
                                          <p:stCondLst>
                                            <p:cond delay="0"/>
                                          </p:stCondLst>
                                        </p:cTn>
                                        <p:tgtEl>
                                          <p:spTgt spid="98"/>
                                        </p:tgtEl>
                                        <p:attrNameLst>
                                          <p:attrName>style.visibility</p:attrName>
                                        </p:attrNameLst>
                                      </p:cBhvr>
                                      <p:to>
                                        <p:strVal val="visible"/>
                                      </p:to>
                                    </p:set>
                                    <p:animEffect transition="in" filter="wheel(1)">
                                      <p:cBhvr>
                                        <p:cTn id="52" dur="2000"/>
                                        <p:tgtEl>
                                          <p:spTgt spid="98"/>
                                        </p:tgtEl>
                                      </p:cBhvr>
                                    </p:animEffect>
                                  </p:childTnLst>
                                </p:cTn>
                              </p:par>
                              <p:par>
                                <p:cTn id="53" presetID="21" presetClass="entr" presetSubtype="1" fill="hold" grpId="0" nodeType="withEffect">
                                  <p:stCondLst>
                                    <p:cond delay="0"/>
                                  </p:stCondLst>
                                  <p:childTnLst>
                                    <p:set>
                                      <p:cBhvr>
                                        <p:cTn id="54" dur="1" fill="hold">
                                          <p:stCondLst>
                                            <p:cond delay="0"/>
                                          </p:stCondLst>
                                        </p:cTn>
                                        <p:tgtEl>
                                          <p:spTgt spid="99"/>
                                        </p:tgtEl>
                                        <p:attrNameLst>
                                          <p:attrName>style.visibility</p:attrName>
                                        </p:attrNameLst>
                                      </p:cBhvr>
                                      <p:to>
                                        <p:strVal val="visible"/>
                                      </p:to>
                                    </p:set>
                                    <p:animEffect transition="in" filter="wheel(1)">
                                      <p:cBhvr>
                                        <p:cTn id="55" dur="2000"/>
                                        <p:tgtEl>
                                          <p:spTgt spid="99"/>
                                        </p:tgtEl>
                                      </p:cBhvr>
                                    </p:animEffect>
                                  </p:childTnLst>
                                </p:cTn>
                              </p:par>
                              <p:par>
                                <p:cTn id="56" presetID="21" presetClass="entr" presetSubtype="1" fill="hold" grpId="0" nodeType="withEffect">
                                  <p:stCondLst>
                                    <p:cond delay="0"/>
                                  </p:stCondLst>
                                  <p:childTnLst>
                                    <p:set>
                                      <p:cBhvr>
                                        <p:cTn id="57" dur="1" fill="hold">
                                          <p:stCondLst>
                                            <p:cond delay="0"/>
                                          </p:stCondLst>
                                        </p:cTn>
                                        <p:tgtEl>
                                          <p:spTgt spid="100"/>
                                        </p:tgtEl>
                                        <p:attrNameLst>
                                          <p:attrName>style.visibility</p:attrName>
                                        </p:attrNameLst>
                                      </p:cBhvr>
                                      <p:to>
                                        <p:strVal val="visible"/>
                                      </p:to>
                                    </p:set>
                                    <p:animEffect transition="in" filter="wheel(1)">
                                      <p:cBhvr>
                                        <p:cTn id="58" dur="2000"/>
                                        <p:tgtEl>
                                          <p:spTgt spid="100"/>
                                        </p:tgtEl>
                                      </p:cBhvr>
                                    </p:animEffect>
                                  </p:childTnLst>
                                </p:cTn>
                              </p:par>
                              <p:par>
                                <p:cTn id="59" presetID="21" presetClass="entr" presetSubtype="1" fill="hold" grpId="0" nodeType="withEffect">
                                  <p:stCondLst>
                                    <p:cond delay="0"/>
                                  </p:stCondLst>
                                  <p:childTnLst>
                                    <p:set>
                                      <p:cBhvr>
                                        <p:cTn id="60" dur="1" fill="hold">
                                          <p:stCondLst>
                                            <p:cond delay="0"/>
                                          </p:stCondLst>
                                        </p:cTn>
                                        <p:tgtEl>
                                          <p:spTgt spid="101"/>
                                        </p:tgtEl>
                                        <p:attrNameLst>
                                          <p:attrName>style.visibility</p:attrName>
                                        </p:attrNameLst>
                                      </p:cBhvr>
                                      <p:to>
                                        <p:strVal val="visible"/>
                                      </p:to>
                                    </p:set>
                                    <p:animEffect transition="in" filter="wheel(1)">
                                      <p:cBhvr>
                                        <p:cTn id="61" dur="2000"/>
                                        <p:tgtEl>
                                          <p:spTgt spid="101"/>
                                        </p:tgtEl>
                                      </p:cBhvr>
                                    </p:animEffect>
                                  </p:childTnLst>
                                </p:cTn>
                              </p:par>
                              <p:par>
                                <p:cTn id="62" presetID="21" presetClass="entr" presetSubtype="1" fill="hold" grpId="0" nodeType="withEffect">
                                  <p:stCondLst>
                                    <p:cond delay="0"/>
                                  </p:stCondLst>
                                  <p:childTnLst>
                                    <p:set>
                                      <p:cBhvr>
                                        <p:cTn id="63" dur="1" fill="hold">
                                          <p:stCondLst>
                                            <p:cond delay="0"/>
                                          </p:stCondLst>
                                        </p:cTn>
                                        <p:tgtEl>
                                          <p:spTgt spid="102"/>
                                        </p:tgtEl>
                                        <p:attrNameLst>
                                          <p:attrName>style.visibility</p:attrName>
                                        </p:attrNameLst>
                                      </p:cBhvr>
                                      <p:to>
                                        <p:strVal val="visible"/>
                                      </p:to>
                                    </p:set>
                                    <p:animEffect transition="in" filter="wheel(1)">
                                      <p:cBhvr>
                                        <p:cTn id="64" dur="2000"/>
                                        <p:tgtEl>
                                          <p:spTgt spid="102"/>
                                        </p:tgtEl>
                                      </p:cBhvr>
                                    </p:animEffect>
                                  </p:childTnLst>
                                </p:cTn>
                              </p:par>
                              <p:par>
                                <p:cTn id="65" presetID="21" presetClass="entr" presetSubtype="1" fill="hold" grpId="0" nodeType="withEffect">
                                  <p:stCondLst>
                                    <p:cond delay="0"/>
                                  </p:stCondLst>
                                  <p:childTnLst>
                                    <p:set>
                                      <p:cBhvr>
                                        <p:cTn id="66" dur="1" fill="hold">
                                          <p:stCondLst>
                                            <p:cond delay="0"/>
                                          </p:stCondLst>
                                        </p:cTn>
                                        <p:tgtEl>
                                          <p:spTgt spid="103"/>
                                        </p:tgtEl>
                                        <p:attrNameLst>
                                          <p:attrName>style.visibility</p:attrName>
                                        </p:attrNameLst>
                                      </p:cBhvr>
                                      <p:to>
                                        <p:strVal val="visible"/>
                                      </p:to>
                                    </p:set>
                                    <p:animEffect transition="in" filter="wheel(1)">
                                      <p:cBhvr>
                                        <p:cTn id="67" dur="2000"/>
                                        <p:tgtEl>
                                          <p:spTgt spid="103"/>
                                        </p:tgtEl>
                                      </p:cBhvr>
                                    </p:animEffect>
                                  </p:childTnLst>
                                </p:cTn>
                              </p:par>
                              <p:par>
                                <p:cTn id="68" presetID="21" presetClass="entr" presetSubtype="1" fill="hold" grpId="0" nodeType="withEffect">
                                  <p:stCondLst>
                                    <p:cond delay="0"/>
                                  </p:stCondLst>
                                  <p:childTnLst>
                                    <p:set>
                                      <p:cBhvr>
                                        <p:cTn id="69" dur="1" fill="hold">
                                          <p:stCondLst>
                                            <p:cond delay="0"/>
                                          </p:stCondLst>
                                        </p:cTn>
                                        <p:tgtEl>
                                          <p:spTgt spid="104"/>
                                        </p:tgtEl>
                                        <p:attrNameLst>
                                          <p:attrName>style.visibility</p:attrName>
                                        </p:attrNameLst>
                                      </p:cBhvr>
                                      <p:to>
                                        <p:strVal val="visible"/>
                                      </p:to>
                                    </p:set>
                                    <p:animEffect transition="in" filter="wheel(1)">
                                      <p:cBhvr>
                                        <p:cTn id="70" dur="2000"/>
                                        <p:tgtEl>
                                          <p:spTgt spid="104"/>
                                        </p:tgtEl>
                                      </p:cBhvr>
                                    </p:animEffect>
                                  </p:childTnLst>
                                </p:cTn>
                              </p:par>
                              <p:par>
                                <p:cTn id="71" presetID="21" presetClass="entr" presetSubtype="1" fill="hold" grpId="0" nodeType="withEffect">
                                  <p:stCondLst>
                                    <p:cond delay="0"/>
                                  </p:stCondLst>
                                  <p:childTnLst>
                                    <p:set>
                                      <p:cBhvr>
                                        <p:cTn id="72" dur="1" fill="hold">
                                          <p:stCondLst>
                                            <p:cond delay="0"/>
                                          </p:stCondLst>
                                        </p:cTn>
                                        <p:tgtEl>
                                          <p:spTgt spid="105"/>
                                        </p:tgtEl>
                                        <p:attrNameLst>
                                          <p:attrName>style.visibility</p:attrName>
                                        </p:attrNameLst>
                                      </p:cBhvr>
                                      <p:to>
                                        <p:strVal val="visible"/>
                                      </p:to>
                                    </p:set>
                                    <p:animEffect transition="in" filter="wheel(1)">
                                      <p:cBhvr>
                                        <p:cTn id="73" dur="2000"/>
                                        <p:tgtEl>
                                          <p:spTgt spid="105"/>
                                        </p:tgtEl>
                                      </p:cBhvr>
                                    </p:animEffect>
                                  </p:childTnLst>
                                </p:cTn>
                              </p:par>
                              <p:par>
                                <p:cTn id="74" presetID="21" presetClass="entr" presetSubtype="1" fill="hold" nodeType="withEffect">
                                  <p:stCondLst>
                                    <p:cond delay="0"/>
                                  </p:stCondLst>
                                  <p:childTnLst>
                                    <p:set>
                                      <p:cBhvr>
                                        <p:cTn id="75" dur="1" fill="hold">
                                          <p:stCondLst>
                                            <p:cond delay="0"/>
                                          </p:stCondLst>
                                        </p:cTn>
                                        <p:tgtEl>
                                          <p:spTgt spid="110"/>
                                        </p:tgtEl>
                                        <p:attrNameLst>
                                          <p:attrName>style.visibility</p:attrName>
                                        </p:attrNameLst>
                                      </p:cBhvr>
                                      <p:to>
                                        <p:strVal val="visible"/>
                                      </p:to>
                                    </p:set>
                                    <p:animEffect transition="in" filter="wheel(1)">
                                      <p:cBhvr>
                                        <p:cTn id="76" dur="2000"/>
                                        <p:tgtEl>
                                          <p:spTgt spid="110"/>
                                        </p:tgtEl>
                                      </p:cBhvr>
                                    </p:animEffect>
                                  </p:childTnLst>
                                </p:cTn>
                              </p:par>
                              <p:par>
                                <p:cTn id="77" presetID="21" presetClass="entr" presetSubtype="1" fill="hold" nodeType="withEffect">
                                  <p:stCondLst>
                                    <p:cond delay="0"/>
                                  </p:stCondLst>
                                  <p:childTnLst>
                                    <p:set>
                                      <p:cBhvr>
                                        <p:cTn id="78" dur="1" fill="hold">
                                          <p:stCondLst>
                                            <p:cond delay="0"/>
                                          </p:stCondLst>
                                        </p:cTn>
                                        <p:tgtEl>
                                          <p:spTgt spid="112"/>
                                        </p:tgtEl>
                                        <p:attrNameLst>
                                          <p:attrName>style.visibility</p:attrName>
                                        </p:attrNameLst>
                                      </p:cBhvr>
                                      <p:to>
                                        <p:strVal val="visible"/>
                                      </p:to>
                                    </p:set>
                                    <p:animEffect transition="in" filter="wheel(1)">
                                      <p:cBhvr>
                                        <p:cTn id="79" dur="2000"/>
                                        <p:tgtEl>
                                          <p:spTgt spid="112"/>
                                        </p:tgtEl>
                                      </p:cBhvr>
                                    </p:animEffect>
                                  </p:childTnLst>
                                </p:cTn>
                              </p:par>
                              <p:par>
                                <p:cTn id="80" presetID="21" presetClass="entr" presetSubtype="1" fill="hold" nodeType="withEffect">
                                  <p:stCondLst>
                                    <p:cond delay="0"/>
                                  </p:stCondLst>
                                  <p:childTnLst>
                                    <p:set>
                                      <p:cBhvr>
                                        <p:cTn id="81" dur="1" fill="hold">
                                          <p:stCondLst>
                                            <p:cond delay="0"/>
                                          </p:stCondLst>
                                        </p:cTn>
                                        <p:tgtEl>
                                          <p:spTgt spid="114"/>
                                        </p:tgtEl>
                                        <p:attrNameLst>
                                          <p:attrName>style.visibility</p:attrName>
                                        </p:attrNameLst>
                                      </p:cBhvr>
                                      <p:to>
                                        <p:strVal val="visible"/>
                                      </p:to>
                                    </p:set>
                                    <p:animEffect transition="in" filter="wheel(1)">
                                      <p:cBhvr>
                                        <p:cTn id="82" dur="2000"/>
                                        <p:tgtEl>
                                          <p:spTgt spid="114"/>
                                        </p:tgtEl>
                                      </p:cBhvr>
                                    </p:animEffect>
                                  </p:childTnLst>
                                </p:cTn>
                              </p:par>
                              <p:par>
                                <p:cTn id="83" presetID="21" presetClass="entr" presetSubtype="1" fill="hold" nodeType="withEffect">
                                  <p:stCondLst>
                                    <p:cond delay="0"/>
                                  </p:stCondLst>
                                  <p:childTnLst>
                                    <p:set>
                                      <p:cBhvr>
                                        <p:cTn id="84" dur="1" fill="hold">
                                          <p:stCondLst>
                                            <p:cond delay="0"/>
                                          </p:stCondLst>
                                        </p:cTn>
                                        <p:tgtEl>
                                          <p:spTgt spid="116"/>
                                        </p:tgtEl>
                                        <p:attrNameLst>
                                          <p:attrName>style.visibility</p:attrName>
                                        </p:attrNameLst>
                                      </p:cBhvr>
                                      <p:to>
                                        <p:strVal val="visible"/>
                                      </p:to>
                                    </p:set>
                                    <p:animEffect transition="in" filter="wheel(1)">
                                      <p:cBhvr>
                                        <p:cTn id="85" dur="2000"/>
                                        <p:tgtEl>
                                          <p:spTgt spid="116"/>
                                        </p:tgtEl>
                                      </p:cBhvr>
                                    </p:animEffect>
                                  </p:childTnLst>
                                </p:cTn>
                              </p:par>
                              <p:par>
                                <p:cTn id="86" presetID="21" presetClass="entr" presetSubtype="1" fill="hold" nodeType="withEffect">
                                  <p:stCondLst>
                                    <p:cond delay="0"/>
                                  </p:stCondLst>
                                  <p:childTnLst>
                                    <p:set>
                                      <p:cBhvr>
                                        <p:cTn id="87" dur="1" fill="hold">
                                          <p:stCondLst>
                                            <p:cond delay="0"/>
                                          </p:stCondLst>
                                        </p:cTn>
                                        <p:tgtEl>
                                          <p:spTgt spid="118"/>
                                        </p:tgtEl>
                                        <p:attrNameLst>
                                          <p:attrName>style.visibility</p:attrName>
                                        </p:attrNameLst>
                                      </p:cBhvr>
                                      <p:to>
                                        <p:strVal val="visible"/>
                                      </p:to>
                                    </p:set>
                                    <p:animEffect transition="in" filter="wheel(1)">
                                      <p:cBhvr>
                                        <p:cTn id="88" dur="2000"/>
                                        <p:tgtEl>
                                          <p:spTgt spid="118"/>
                                        </p:tgtEl>
                                      </p:cBhvr>
                                    </p:animEffect>
                                  </p:childTnLst>
                                </p:cTn>
                              </p:par>
                              <p:par>
                                <p:cTn id="89" presetID="21" presetClass="entr" presetSubtype="1" fill="hold" nodeType="withEffect">
                                  <p:stCondLst>
                                    <p:cond delay="0"/>
                                  </p:stCondLst>
                                  <p:childTnLst>
                                    <p:set>
                                      <p:cBhvr>
                                        <p:cTn id="90" dur="1" fill="hold">
                                          <p:stCondLst>
                                            <p:cond delay="0"/>
                                          </p:stCondLst>
                                        </p:cTn>
                                        <p:tgtEl>
                                          <p:spTgt spid="120"/>
                                        </p:tgtEl>
                                        <p:attrNameLst>
                                          <p:attrName>style.visibility</p:attrName>
                                        </p:attrNameLst>
                                      </p:cBhvr>
                                      <p:to>
                                        <p:strVal val="visible"/>
                                      </p:to>
                                    </p:set>
                                    <p:animEffect transition="in" filter="wheel(1)">
                                      <p:cBhvr>
                                        <p:cTn id="91" dur="2000"/>
                                        <p:tgtEl>
                                          <p:spTgt spid="120"/>
                                        </p:tgtEl>
                                      </p:cBhvr>
                                    </p:animEffect>
                                  </p:childTnLst>
                                </p:cTn>
                              </p:par>
                              <p:par>
                                <p:cTn id="92" presetID="21" presetClass="entr" presetSubtype="1" fill="hold" nodeType="withEffect">
                                  <p:stCondLst>
                                    <p:cond delay="0"/>
                                  </p:stCondLst>
                                  <p:childTnLst>
                                    <p:set>
                                      <p:cBhvr>
                                        <p:cTn id="93" dur="1" fill="hold">
                                          <p:stCondLst>
                                            <p:cond delay="0"/>
                                          </p:stCondLst>
                                        </p:cTn>
                                        <p:tgtEl>
                                          <p:spTgt spid="122"/>
                                        </p:tgtEl>
                                        <p:attrNameLst>
                                          <p:attrName>style.visibility</p:attrName>
                                        </p:attrNameLst>
                                      </p:cBhvr>
                                      <p:to>
                                        <p:strVal val="visible"/>
                                      </p:to>
                                    </p:set>
                                    <p:animEffect transition="in" filter="wheel(1)">
                                      <p:cBhvr>
                                        <p:cTn id="94" dur="2000"/>
                                        <p:tgtEl>
                                          <p:spTgt spid="122"/>
                                        </p:tgtEl>
                                      </p:cBhvr>
                                    </p:animEffect>
                                  </p:childTnLst>
                                </p:cTn>
                              </p:par>
                              <p:par>
                                <p:cTn id="95" presetID="21" presetClass="entr" presetSubtype="1" fill="hold" nodeType="withEffect">
                                  <p:stCondLst>
                                    <p:cond delay="0"/>
                                  </p:stCondLst>
                                  <p:childTnLst>
                                    <p:set>
                                      <p:cBhvr>
                                        <p:cTn id="96" dur="1" fill="hold">
                                          <p:stCondLst>
                                            <p:cond delay="0"/>
                                          </p:stCondLst>
                                        </p:cTn>
                                        <p:tgtEl>
                                          <p:spTgt spid="124"/>
                                        </p:tgtEl>
                                        <p:attrNameLst>
                                          <p:attrName>style.visibility</p:attrName>
                                        </p:attrNameLst>
                                      </p:cBhvr>
                                      <p:to>
                                        <p:strVal val="visible"/>
                                      </p:to>
                                    </p:set>
                                    <p:animEffect transition="in" filter="wheel(1)">
                                      <p:cBhvr>
                                        <p:cTn id="97" dur="2000"/>
                                        <p:tgtEl>
                                          <p:spTgt spid="124"/>
                                        </p:tgtEl>
                                      </p:cBhvr>
                                    </p:animEffect>
                                  </p:childTnLst>
                                </p:cTn>
                              </p:par>
                              <p:par>
                                <p:cTn id="98" presetID="21" presetClass="entr" presetSubtype="1" fill="hold" nodeType="withEffect">
                                  <p:stCondLst>
                                    <p:cond delay="0"/>
                                  </p:stCondLst>
                                  <p:childTnLst>
                                    <p:set>
                                      <p:cBhvr>
                                        <p:cTn id="99" dur="1" fill="hold">
                                          <p:stCondLst>
                                            <p:cond delay="0"/>
                                          </p:stCondLst>
                                        </p:cTn>
                                        <p:tgtEl>
                                          <p:spTgt spid="126"/>
                                        </p:tgtEl>
                                        <p:attrNameLst>
                                          <p:attrName>style.visibility</p:attrName>
                                        </p:attrNameLst>
                                      </p:cBhvr>
                                      <p:to>
                                        <p:strVal val="visible"/>
                                      </p:to>
                                    </p:set>
                                    <p:animEffect transition="in" filter="wheel(1)">
                                      <p:cBhvr>
                                        <p:cTn id="100" dur="2000"/>
                                        <p:tgtEl>
                                          <p:spTgt spid="126"/>
                                        </p:tgtEl>
                                      </p:cBhvr>
                                    </p:animEffect>
                                  </p:childTnLst>
                                </p:cTn>
                              </p:par>
                              <p:par>
                                <p:cTn id="101" presetID="21" presetClass="entr" presetSubtype="1" fill="hold" nodeType="withEffect">
                                  <p:stCondLst>
                                    <p:cond delay="0"/>
                                  </p:stCondLst>
                                  <p:childTnLst>
                                    <p:set>
                                      <p:cBhvr>
                                        <p:cTn id="102" dur="1" fill="hold">
                                          <p:stCondLst>
                                            <p:cond delay="0"/>
                                          </p:stCondLst>
                                        </p:cTn>
                                        <p:tgtEl>
                                          <p:spTgt spid="128"/>
                                        </p:tgtEl>
                                        <p:attrNameLst>
                                          <p:attrName>style.visibility</p:attrName>
                                        </p:attrNameLst>
                                      </p:cBhvr>
                                      <p:to>
                                        <p:strVal val="visible"/>
                                      </p:to>
                                    </p:set>
                                    <p:animEffect transition="in" filter="wheel(1)">
                                      <p:cBhvr>
                                        <p:cTn id="103" dur="2000"/>
                                        <p:tgtEl>
                                          <p:spTgt spid="128"/>
                                        </p:tgtEl>
                                      </p:cBhvr>
                                    </p:animEffect>
                                  </p:childTnLst>
                                </p:cTn>
                              </p:par>
                              <p:par>
                                <p:cTn id="104" presetID="21" presetClass="entr" presetSubtype="1" fill="hold" nodeType="withEffect">
                                  <p:stCondLst>
                                    <p:cond delay="0"/>
                                  </p:stCondLst>
                                  <p:childTnLst>
                                    <p:set>
                                      <p:cBhvr>
                                        <p:cTn id="105" dur="1" fill="hold">
                                          <p:stCondLst>
                                            <p:cond delay="0"/>
                                          </p:stCondLst>
                                        </p:cTn>
                                        <p:tgtEl>
                                          <p:spTgt spid="131"/>
                                        </p:tgtEl>
                                        <p:attrNameLst>
                                          <p:attrName>style.visibility</p:attrName>
                                        </p:attrNameLst>
                                      </p:cBhvr>
                                      <p:to>
                                        <p:strVal val="visible"/>
                                      </p:to>
                                    </p:set>
                                    <p:animEffect transition="in" filter="wheel(1)">
                                      <p:cBhvr>
                                        <p:cTn id="106" dur="2000"/>
                                        <p:tgtEl>
                                          <p:spTgt spid="131"/>
                                        </p:tgtEl>
                                      </p:cBhvr>
                                    </p:animEffect>
                                  </p:childTnLst>
                                </p:cTn>
                              </p:par>
                              <p:par>
                                <p:cTn id="107" presetID="21" presetClass="entr" presetSubtype="1" fill="hold" nodeType="withEffect">
                                  <p:stCondLst>
                                    <p:cond delay="0"/>
                                  </p:stCondLst>
                                  <p:childTnLst>
                                    <p:set>
                                      <p:cBhvr>
                                        <p:cTn id="108" dur="1" fill="hold">
                                          <p:stCondLst>
                                            <p:cond delay="0"/>
                                          </p:stCondLst>
                                        </p:cTn>
                                        <p:tgtEl>
                                          <p:spTgt spid="133"/>
                                        </p:tgtEl>
                                        <p:attrNameLst>
                                          <p:attrName>style.visibility</p:attrName>
                                        </p:attrNameLst>
                                      </p:cBhvr>
                                      <p:to>
                                        <p:strVal val="visible"/>
                                      </p:to>
                                    </p:set>
                                    <p:animEffect transition="in" filter="wheel(1)">
                                      <p:cBhvr>
                                        <p:cTn id="109" dur="2000"/>
                                        <p:tgtEl>
                                          <p:spTgt spid="133"/>
                                        </p:tgtEl>
                                      </p:cBhvr>
                                    </p:animEffect>
                                  </p:childTnLst>
                                </p:cTn>
                              </p:par>
                              <p:par>
                                <p:cTn id="110" presetID="21" presetClass="entr" presetSubtype="1" fill="hold" nodeType="withEffect">
                                  <p:stCondLst>
                                    <p:cond delay="0"/>
                                  </p:stCondLst>
                                  <p:childTnLst>
                                    <p:set>
                                      <p:cBhvr>
                                        <p:cTn id="111" dur="1" fill="hold">
                                          <p:stCondLst>
                                            <p:cond delay="0"/>
                                          </p:stCondLst>
                                        </p:cTn>
                                        <p:tgtEl>
                                          <p:spTgt spid="135"/>
                                        </p:tgtEl>
                                        <p:attrNameLst>
                                          <p:attrName>style.visibility</p:attrName>
                                        </p:attrNameLst>
                                      </p:cBhvr>
                                      <p:to>
                                        <p:strVal val="visible"/>
                                      </p:to>
                                    </p:set>
                                    <p:animEffect transition="in" filter="wheel(1)">
                                      <p:cBhvr>
                                        <p:cTn id="112" dur="2000"/>
                                        <p:tgtEl>
                                          <p:spTgt spid="135"/>
                                        </p:tgtEl>
                                      </p:cBhvr>
                                    </p:animEffect>
                                  </p:childTnLst>
                                </p:cTn>
                              </p:par>
                              <p:par>
                                <p:cTn id="113" presetID="21" presetClass="entr" presetSubtype="1" fill="hold" nodeType="withEffect">
                                  <p:stCondLst>
                                    <p:cond delay="0"/>
                                  </p:stCondLst>
                                  <p:childTnLst>
                                    <p:set>
                                      <p:cBhvr>
                                        <p:cTn id="114" dur="1" fill="hold">
                                          <p:stCondLst>
                                            <p:cond delay="0"/>
                                          </p:stCondLst>
                                        </p:cTn>
                                        <p:tgtEl>
                                          <p:spTgt spid="137"/>
                                        </p:tgtEl>
                                        <p:attrNameLst>
                                          <p:attrName>style.visibility</p:attrName>
                                        </p:attrNameLst>
                                      </p:cBhvr>
                                      <p:to>
                                        <p:strVal val="visible"/>
                                      </p:to>
                                    </p:set>
                                    <p:animEffect transition="in" filter="wheel(1)">
                                      <p:cBhvr>
                                        <p:cTn id="115" dur="2000"/>
                                        <p:tgtEl>
                                          <p:spTgt spid="137"/>
                                        </p:tgtEl>
                                      </p:cBhvr>
                                    </p:animEffect>
                                  </p:childTnLst>
                                </p:cTn>
                              </p:par>
                              <p:par>
                                <p:cTn id="116" presetID="21" presetClass="entr" presetSubtype="1" fill="hold" nodeType="withEffect">
                                  <p:stCondLst>
                                    <p:cond delay="0"/>
                                  </p:stCondLst>
                                  <p:childTnLst>
                                    <p:set>
                                      <p:cBhvr>
                                        <p:cTn id="117" dur="1" fill="hold">
                                          <p:stCondLst>
                                            <p:cond delay="0"/>
                                          </p:stCondLst>
                                        </p:cTn>
                                        <p:tgtEl>
                                          <p:spTgt spid="139"/>
                                        </p:tgtEl>
                                        <p:attrNameLst>
                                          <p:attrName>style.visibility</p:attrName>
                                        </p:attrNameLst>
                                      </p:cBhvr>
                                      <p:to>
                                        <p:strVal val="visible"/>
                                      </p:to>
                                    </p:set>
                                    <p:animEffect transition="in" filter="wheel(1)">
                                      <p:cBhvr>
                                        <p:cTn id="118" dur="2000"/>
                                        <p:tgtEl>
                                          <p:spTgt spid="139"/>
                                        </p:tgtEl>
                                      </p:cBhvr>
                                    </p:animEffect>
                                  </p:childTnLst>
                                </p:cTn>
                              </p:par>
                              <p:par>
                                <p:cTn id="119" presetID="21" presetClass="entr" presetSubtype="1" fill="hold" nodeType="withEffect">
                                  <p:stCondLst>
                                    <p:cond delay="0"/>
                                  </p:stCondLst>
                                  <p:childTnLst>
                                    <p:set>
                                      <p:cBhvr>
                                        <p:cTn id="120" dur="1" fill="hold">
                                          <p:stCondLst>
                                            <p:cond delay="0"/>
                                          </p:stCondLst>
                                        </p:cTn>
                                        <p:tgtEl>
                                          <p:spTgt spid="141"/>
                                        </p:tgtEl>
                                        <p:attrNameLst>
                                          <p:attrName>style.visibility</p:attrName>
                                        </p:attrNameLst>
                                      </p:cBhvr>
                                      <p:to>
                                        <p:strVal val="visible"/>
                                      </p:to>
                                    </p:set>
                                    <p:animEffect transition="in" filter="wheel(1)">
                                      <p:cBhvr>
                                        <p:cTn id="121" dur="2000"/>
                                        <p:tgtEl>
                                          <p:spTgt spid="141"/>
                                        </p:tgtEl>
                                      </p:cBhvr>
                                    </p:animEffect>
                                  </p:childTnLst>
                                </p:cTn>
                              </p:par>
                              <p:par>
                                <p:cTn id="122" presetID="21" presetClass="entr" presetSubtype="1" fill="hold" nodeType="withEffect">
                                  <p:stCondLst>
                                    <p:cond delay="0"/>
                                  </p:stCondLst>
                                  <p:childTnLst>
                                    <p:set>
                                      <p:cBhvr>
                                        <p:cTn id="123" dur="1" fill="hold">
                                          <p:stCondLst>
                                            <p:cond delay="0"/>
                                          </p:stCondLst>
                                        </p:cTn>
                                        <p:tgtEl>
                                          <p:spTgt spid="143"/>
                                        </p:tgtEl>
                                        <p:attrNameLst>
                                          <p:attrName>style.visibility</p:attrName>
                                        </p:attrNameLst>
                                      </p:cBhvr>
                                      <p:to>
                                        <p:strVal val="visible"/>
                                      </p:to>
                                    </p:set>
                                    <p:animEffect transition="in" filter="wheel(1)">
                                      <p:cBhvr>
                                        <p:cTn id="124" dur="2000"/>
                                        <p:tgtEl>
                                          <p:spTgt spid="143"/>
                                        </p:tgtEl>
                                      </p:cBhvr>
                                    </p:animEffect>
                                  </p:childTnLst>
                                </p:cTn>
                              </p:par>
                              <p:par>
                                <p:cTn id="125" presetID="21" presetClass="entr" presetSubtype="1" fill="hold" nodeType="withEffect">
                                  <p:stCondLst>
                                    <p:cond delay="0"/>
                                  </p:stCondLst>
                                  <p:childTnLst>
                                    <p:set>
                                      <p:cBhvr>
                                        <p:cTn id="126" dur="1" fill="hold">
                                          <p:stCondLst>
                                            <p:cond delay="0"/>
                                          </p:stCondLst>
                                        </p:cTn>
                                        <p:tgtEl>
                                          <p:spTgt spid="145"/>
                                        </p:tgtEl>
                                        <p:attrNameLst>
                                          <p:attrName>style.visibility</p:attrName>
                                        </p:attrNameLst>
                                      </p:cBhvr>
                                      <p:to>
                                        <p:strVal val="visible"/>
                                      </p:to>
                                    </p:set>
                                    <p:animEffect transition="in" filter="wheel(1)">
                                      <p:cBhvr>
                                        <p:cTn id="127" dur="2000"/>
                                        <p:tgtEl>
                                          <p:spTgt spid="145"/>
                                        </p:tgtEl>
                                      </p:cBhvr>
                                    </p:animEffect>
                                  </p:childTnLst>
                                </p:cTn>
                              </p:par>
                              <p:par>
                                <p:cTn id="128" presetID="21" presetClass="entr" presetSubtype="1" fill="hold" nodeType="withEffect">
                                  <p:stCondLst>
                                    <p:cond delay="0"/>
                                  </p:stCondLst>
                                  <p:childTnLst>
                                    <p:set>
                                      <p:cBhvr>
                                        <p:cTn id="129" dur="1" fill="hold">
                                          <p:stCondLst>
                                            <p:cond delay="0"/>
                                          </p:stCondLst>
                                        </p:cTn>
                                        <p:tgtEl>
                                          <p:spTgt spid="147"/>
                                        </p:tgtEl>
                                        <p:attrNameLst>
                                          <p:attrName>style.visibility</p:attrName>
                                        </p:attrNameLst>
                                      </p:cBhvr>
                                      <p:to>
                                        <p:strVal val="visible"/>
                                      </p:to>
                                    </p:set>
                                    <p:animEffect transition="in" filter="wheel(1)">
                                      <p:cBhvr>
                                        <p:cTn id="130" dur="2000"/>
                                        <p:tgtEl>
                                          <p:spTgt spid="147"/>
                                        </p:tgtEl>
                                      </p:cBhvr>
                                    </p:animEffect>
                                  </p:childTnLst>
                                </p:cTn>
                              </p:par>
                              <p:par>
                                <p:cTn id="131" presetID="21" presetClass="entr" presetSubtype="1" fill="hold" nodeType="withEffect">
                                  <p:stCondLst>
                                    <p:cond delay="0"/>
                                  </p:stCondLst>
                                  <p:childTnLst>
                                    <p:set>
                                      <p:cBhvr>
                                        <p:cTn id="132" dur="1" fill="hold">
                                          <p:stCondLst>
                                            <p:cond delay="0"/>
                                          </p:stCondLst>
                                        </p:cTn>
                                        <p:tgtEl>
                                          <p:spTgt spid="150"/>
                                        </p:tgtEl>
                                        <p:attrNameLst>
                                          <p:attrName>style.visibility</p:attrName>
                                        </p:attrNameLst>
                                      </p:cBhvr>
                                      <p:to>
                                        <p:strVal val="visible"/>
                                      </p:to>
                                    </p:set>
                                    <p:animEffect transition="in" filter="wheel(1)">
                                      <p:cBhvr>
                                        <p:cTn id="133" dur="2000"/>
                                        <p:tgtEl>
                                          <p:spTgt spid="150"/>
                                        </p:tgtEl>
                                      </p:cBhvr>
                                    </p:animEffect>
                                  </p:childTnLst>
                                </p:cTn>
                              </p:par>
                              <p:par>
                                <p:cTn id="134" presetID="21" presetClass="entr" presetSubtype="1" fill="hold" nodeType="withEffect">
                                  <p:stCondLst>
                                    <p:cond delay="0"/>
                                  </p:stCondLst>
                                  <p:childTnLst>
                                    <p:set>
                                      <p:cBhvr>
                                        <p:cTn id="135" dur="1" fill="hold">
                                          <p:stCondLst>
                                            <p:cond delay="0"/>
                                          </p:stCondLst>
                                        </p:cTn>
                                        <p:tgtEl>
                                          <p:spTgt spid="152"/>
                                        </p:tgtEl>
                                        <p:attrNameLst>
                                          <p:attrName>style.visibility</p:attrName>
                                        </p:attrNameLst>
                                      </p:cBhvr>
                                      <p:to>
                                        <p:strVal val="visible"/>
                                      </p:to>
                                    </p:set>
                                    <p:animEffect transition="in" filter="wheel(1)">
                                      <p:cBhvr>
                                        <p:cTn id="136" dur="2000"/>
                                        <p:tgtEl>
                                          <p:spTgt spid="152"/>
                                        </p:tgtEl>
                                      </p:cBhvr>
                                    </p:animEffect>
                                  </p:childTnLst>
                                </p:cTn>
                              </p:par>
                              <p:par>
                                <p:cTn id="137" presetID="21" presetClass="entr" presetSubtype="1" fill="hold" nodeType="withEffect">
                                  <p:stCondLst>
                                    <p:cond delay="0"/>
                                  </p:stCondLst>
                                  <p:childTnLst>
                                    <p:set>
                                      <p:cBhvr>
                                        <p:cTn id="138" dur="1" fill="hold">
                                          <p:stCondLst>
                                            <p:cond delay="0"/>
                                          </p:stCondLst>
                                        </p:cTn>
                                        <p:tgtEl>
                                          <p:spTgt spid="155"/>
                                        </p:tgtEl>
                                        <p:attrNameLst>
                                          <p:attrName>style.visibility</p:attrName>
                                        </p:attrNameLst>
                                      </p:cBhvr>
                                      <p:to>
                                        <p:strVal val="visible"/>
                                      </p:to>
                                    </p:set>
                                    <p:animEffect transition="in" filter="wheel(1)">
                                      <p:cBhvr>
                                        <p:cTn id="139" dur="2000"/>
                                        <p:tgtEl>
                                          <p:spTgt spid="155"/>
                                        </p:tgtEl>
                                      </p:cBhvr>
                                    </p:animEffect>
                                  </p:childTnLst>
                                </p:cTn>
                              </p:par>
                              <p:par>
                                <p:cTn id="140" presetID="21" presetClass="entr" presetSubtype="1" fill="hold" nodeType="withEffect">
                                  <p:stCondLst>
                                    <p:cond delay="0"/>
                                  </p:stCondLst>
                                  <p:childTnLst>
                                    <p:set>
                                      <p:cBhvr>
                                        <p:cTn id="141" dur="1" fill="hold">
                                          <p:stCondLst>
                                            <p:cond delay="0"/>
                                          </p:stCondLst>
                                        </p:cTn>
                                        <p:tgtEl>
                                          <p:spTgt spid="157"/>
                                        </p:tgtEl>
                                        <p:attrNameLst>
                                          <p:attrName>style.visibility</p:attrName>
                                        </p:attrNameLst>
                                      </p:cBhvr>
                                      <p:to>
                                        <p:strVal val="visible"/>
                                      </p:to>
                                    </p:set>
                                    <p:animEffect transition="in" filter="wheel(1)">
                                      <p:cBhvr>
                                        <p:cTn id="142" dur="2000"/>
                                        <p:tgtEl>
                                          <p:spTgt spid="157"/>
                                        </p:tgtEl>
                                      </p:cBhvr>
                                    </p:animEffect>
                                  </p:childTnLst>
                                </p:cTn>
                              </p:par>
                              <p:par>
                                <p:cTn id="143" presetID="21" presetClass="entr" presetSubtype="1" fill="hold" nodeType="withEffect">
                                  <p:stCondLst>
                                    <p:cond delay="0"/>
                                  </p:stCondLst>
                                  <p:childTnLst>
                                    <p:set>
                                      <p:cBhvr>
                                        <p:cTn id="144" dur="1" fill="hold">
                                          <p:stCondLst>
                                            <p:cond delay="0"/>
                                          </p:stCondLst>
                                        </p:cTn>
                                        <p:tgtEl>
                                          <p:spTgt spid="159"/>
                                        </p:tgtEl>
                                        <p:attrNameLst>
                                          <p:attrName>style.visibility</p:attrName>
                                        </p:attrNameLst>
                                      </p:cBhvr>
                                      <p:to>
                                        <p:strVal val="visible"/>
                                      </p:to>
                                    </p:set>
                                    <p:animEffect transition="in" filter="wheel(1)">
                                      <p:cBhvr>
                                        <p:cTn id="145" dur="20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3" grpId="0"/>
      <p:bldP spid="87" grpId="0"/>
      <p:bldP spid="90" grpId="0" animBg="1"/>
      <p:bldP spid="91" grpId="0"/>
      <p:bldP spid="92" grpId="0" animBg="1"/>
      <p:bldP spid="93" grpId="0" animBg="1"/>
      <p:bldP spid="94" grpId="0" animBg="1"/>
      <p:bldP spid="95" grpId="0" animBg="1"/>
      <p:bldP spid="96" grpId="0" animBg="1"/>
      <p:bldP spid="97" grpId="0" animBg="1"/>
      <p:bldP spid="98" grpId="0" animBg="1"/>
      <p:bldP spid="99" grpId="0"/>
      <p:bldP spid="100" grpId="0"/>
      <p:bldP spid="101" grpId="0"/>
      <p:bldP spid="102" grpId="0"/>
      <p:bldP spid="103" grpId="0"/>
      <p:bldP spid="104" grpId="0"/>
      <p:bldP spid="105"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DF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IN" sz="3200" b="1" dirty="0">
                <a:solidFill>
                  <a:schemeClr val="accent5">
                    <a:lumMod val="75000"/>
                  </a:schemeClr>
                </a:solidFill>
                <a:latin typeface="Georgia" panose="02040502050405020303" pitchFamily="18" charset="0"/>
              </a:rPr>
              <a:t>Why Do Companies Engage in BMI</a:t>
            </a:r>
            <a:endParaRPr lang="en-US" sz="3200" b="1" dirty="0">
              <a:solidFill>
                <a:schemeClr val="accent5">
                  <a:lumMod val="75000"/>
                </a:schemeClr>
              </a:solidFill>
              <a:latin typeface="Georgia" panose="02040502050405020303" pitchFamily="18" charset="0"/>
            </a:endParaRPr>
          </a:p>
        </p:txBody>
      </p:sp>
      <p:graphicFrame>
        <p:nvGraphicFramePr>
          <p:cNvPr id="4" name="Chart 3"/>
          <p:cNvGraphicFramePr>
            <a:graphicFrameLocks/>
          </p:cNvGraphicFramePr>
          <p:nvPr>
            <p:extLst>
              <p:ext uri="{D42A27DB-BD31-4B8C-83A1-F6EECF244321}">
                <p14:modId xmlns:p14="http://schemas.microsoft.com/office/powerpoint/2010/main" val="2950574154"/>
              </p:ext>
            </p:extLst>
          </p:nvPr>
        </p:nvGraphicFramePr>
        <p:xfrm>
          <a:off x="838200" y="821531"/>
          <a:ext cx="9534525" cy="518381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402587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FFDF7"/>
        </a:solidFill>
        <a:effectLst/>
      </p:bgPr>
    </p:bg>
    <p:spTree>
      <p:nvGrpSpPr>
        <p:cNvPr id="1" name="Shape 108"/>
        <p:cNvGrpSpPr/>
        <p:nvPr/>
      </p:nvGrpSpPr>
      <p:grpSpPr>
        <a:xfrm>
          <a:off x="0" y="0"/>
          <a:ext cx="0" cy="0"/>
          <a:chOff x="0" y="0"/>
          <a:chExt cx="0" cy="0"/>
        </a:xfrm>
      </p:grpSpPr>
      <p:sp>
        <p:nvSpPr>
          <p:cNvPr id="109" name="Google Shape;109;p17"/>
          <p:cNvSpPr txBox="1"/>
          <p:nvPr/>
        </p:nvSpPr>
        <p:spPr>
          <a:xfrm>
            <a:off x="1264920" y="1389796"/>
            <a:ext cx="9570720" cy="3583714"/>
          </a:xfrm>
          <a:prstGeom prst="rect">
            <a:avLst/>
          </a:prstGeom>
          <a:noFill/>
          <a:ln>
            <a:noFill/>
          </a:ln>
        </p:spPr>
        <p:txBody>
          <a:bodyPr spcFirstLastPara="1" wrap="square" lIns="91425" tIns="45700" rIns="91425" bIns="45700" anchor="t" anchorCtr="0">
            <a:noAutofit/>
          </a:bodyPr>
          <a:lstStyle/>
          <a:p>
            <a:pPr>
              <a:lnSpc>
                <a:spcPct val="150000"/>
              </a:lnSpc>
              <a:buFont typeface="Wingdings" pitchFamily="2" charset="2"/>
              <a:buChar char="q"/>
            </a:pPr>
            <a:r>
              <a:rPr lang="en-IN" sz="1600" dirty="0"/>
              <a:t> Ref. </a:t>
            </a:r>
            <a:r>
              <a:rPr lang="en-IN" sz="1600" dirty="0" err="1"/>
              <a:t>Karakaya</a:t>
            </a:r>
            <a:r>
              <a:rPr lang="en-IN" sz="1600" dirty="0"/>
              <a:t>, </a:t>
            </a:r>
            <a:r>
              <a:rPr lang="en-IN" sz="1600" dirty="0" err="1"/>
              <a:t>Fahri</a:t>
            </a:r>
            <a:r>
              <a:rPr lang="en-IN" sz="1600" dirty="0"/>
              <a:t>. (2002) Barriers to entry in industrial markets. Journal of Business &amp; Industrial Marketing. 17(5), 379-388. </a:t>
            </a:r>
            <a:endParaRPr lang="en-US" sz="1600" dirty="0"/>
          </a:p>
          <a:p>
            <a:pPr>
              <a:lnSpc>
                <a:spcPct val="150000"/>
              </a:lnSpc>
              <a:buFont typeface="Wingdings" pitchFamily="2" charset="2"/>
              <a:buChar char="q"/>
            </a:pPr>
            <a:r>
              <a:rPr lang="en-US" sz="1600" dirty="0"/>
              <a:t> </a:t>
            </a:r>
            <a:r>
              <a:rPr lang="en-US" sz="1600" dirty="0" err="1"/>
              <a:t>Sarasvathy</a:t>
            </a:r>
            <a:r>
              <a:rPr lang="en-US" sz="1600" dirty="0"/>
              <a:t>, S. D. (2001). Causation and effectuation: Toward a theoretical shift from economic inevitability to entrepreneurial contingency. Academy of management Review, 26(2), 243-263.</a:t>
            </a:r>
          </a:p>
          <a:p>
            <a:pPr>
              <a:lnSpc>
                <a:spcPct val="150000"/>
              </a:lnSpc>
              <a:buFont typeface="Wingdings" pitchFamily="2" charset="2"/>
              <a:buChar char="q"/>
            </a:pPr>
            <a:r>
              <a:rPr lang="en-US" sz="1600" dirty="0"/>
              <a:t>  </a:t>
            </a:r>
            <a:r>
              <a:rPr lang="en-US" sz="1600" dirty="0" err="1"/>
              <a:t>Soota</a:t>
            </a:r>
            <a:r>
              <a:rPr lang="en-US" sz="1600" dirty="0"/>
              <a:t> A. and S. R. Gopalan (2016) Entrepreneurship Simplified – From Idea to IPO, Penguin Portfolio.  </a:t>
            </a:r>
          </a:p>
          <a:p>
            <a:pPr>
              <a:lnSpc>
                <a:spcPct val="150000"/>
              </a:lnSpc>
              <a:buFont typeface="Wingdings" pitchFamily="2" charset="2"/>
              <a:buChar char="q"/>
            </a:pPr>
            <a:r>
              <a:rPr lang="en-US" sz="1600" dirty="0"/>
              <a:t>  Entrepreneur's Handbook: Everything You Need to Launch and Grow Your New Business - Harvard Business Review (2018).</a:t>
            </a:r>
          </a:p>
          <a:p>
            <a:pPr>
              <a:lnSpc>
                <a:spcPct val="150000"/>
              </a:lnSpc>
              <a:buFont typeface="Wingdings" pitchFamily="2" charset="2"/>
              <a:buChar char="q"/>
            </a:pPr>
            <a:r>
              <a:rPr lang="en-US" sz="1600" dirty="0"/>
              <a:t>  </a:t>
            </a:r>
            <a:r>
              <a:rPr lang="en-US" sz="1600" dirty="0">
                <a:hlinkClick r:id="rId4"/>
              </a:rPr>
              <a:t>https://garfinkleexecutivecoaching.com/</a:t>
            </a:r>
            <a:r>
              <a:rPr lang="en-US" sz="1600" dirty="0"/>
              <a:t> 7 Strategies to Define your Competitive Advantage by Joel Garfinkle</a:t>
            </a:r>
          </a:p>
        </p:txBody>
      </p:sp>
    </p:spTree>
    <p:extLst>
      <p:ext uri="{BB962C8B-B14F-4D97-AF65-F5344CB8AC3E}">
        <p14:creationId xmlns:p14="http://schemas.microsoft.com/office/powerpoint/2010/main" val="28495617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876" y="741116"/>
            <a:ext cx="10856881" cy="562074"/>
          </a:xfrm>
          <a:noFill/>
          <a:ln>
            <a:noFill/>
          </a:ln>
        </p:spPr>
        <p:txBody>
          <a:bodyPr spcFirstLastPara="1" wrap="square" lIns="91425" tIns="45700" rIns="91425" bIns="45700" anchor="ctr" anchorCtr="0">
            <a:noAutofit/>
          </a:bodyPr>
          <a:lstStyle/>
          <a:p>
            <a:r>
              <a:rPr lang="en-US" sz="3200" b="1" dirty="0">
                <a:solidFill>
                  <a:srgbClr val="0070C0"/>
                </a:solidFill>
              </a:rPr>
              <a:t>Entry barrier </a:t>
            </a:r>
          </a:p>
        </p:txBody>
      </p:sp>
      <p:sp>
        <p:nvSpPr>
          <p:cNvPr id="3" name="Content Placeholder 2"/>
          <p:cNvSpPr>
            <a:spLocks noGrp="1"/>
          </p:cNvSpPr>
          <p:nvPr>
            <p:ph idx="1"/>
          </p:nvPr>
        </p:nvSpPr>
        <p:spPr>
          <a:xfrm>
            <a:off x="533399" y="1501598"/>
            <a:ext cx="9801225" cy="1707946"/>
          </a:xfrm>
        </p:spPr>
        <p:txBody>
          <a:bodyPr numCol="2">
            <a:noAutofit/>
          </a:bodyPr>
          <a:lstStyle/>
          <a:p>
            <a:r>
              <a:rPr lang="en-IN" sz="1200" b="1" dirty="0"/>
              <a:t>Technological edge </a:t>
            </a:r>
          </a:p>
          <a:p>
            <a:r>
              <a:rPr lang="en-IN" sz="1200" b="1" dirty="0"/>
              <a:t>Intangible assets</a:t>
            </a:r>
            <a:endParaRPr lang="en-IN" sz="1200" dirty="0"/>
          </a:p>
          <a:p>
            <a:r>
              <a:rPr lang="en-IN" sz="1200" b="1" dirty="0"/>
              <a:t>Economies of Scale and cost advantage thereof</a:t>
            </a:r>
          </a:p>
          <a:p>
            <a:r>
              <a:rPr lang="en-IN" sz="1200" b="1" dirty="0"/>
              <a:t>Geographical Barriers</a:t>
            </a:r>
            <a:endParaRPr lang="en-IN" sz="1200" dirty="0"/>
          </a:p>
          <a:p>
            <a:r>
              <a:rPr lang="en-IN" sz="1200" b="1" dirty="0"/>
              <a:t>Access to strategic resources</a:t>
            </a:r>
            <a:endParaRPr lang="en-IN" sz="1200" dirty="0"/>
          </a:p>
          <a:p>
            <a:r>
              <a:rPr lang="en-US" sz="1200" b="1" dirty="0"/>
              <a:t>Product differentiation</a:t>
            </a:r>
          </a:p>
          <a:p>
            <a:endParaRPr lang="en-IN" sz="1200" b="1" dirty="0"/>
          </a:p>
          <a:p>
            <a:r>
              <a:rPr lang="en-IN" sz="1200" b="1" dirty="0"/>
              <a:t>Capital requirements to enter a market</a:t>
            </a:r>
          </a:p>
          <a:p>
            <a:r>
              <a:rPr lang="en-IN" sz="1200" b="1" dirty="0"/>
              <a:t>Customers' cost of switching, </a:t>
            </a:r>
          </a:p>
          <a:p>
            <a:r>
              <a:rPr lang="en-IN" sz="1200" b="1" dirty="0"/>
              <a:t>Access to distribution channels</a:t>
            </a:r>
            <a:r>
              <a:rPr lang="en-IN" sz="1200" dirty="0"/>
              <a:t>, </a:t>
            </a:r>
          </a:p>
          <a:p>
            <a:r>
              <a:rPr lang="en-IN" sz="1200" b="1" dirty="0"/>
              <a:t>Government policy </a:t>
            </a:r>
            <a:r>
              <a:rPr lang="en-IN" sz="1200" dirty="0"/>
              <a:t>and</a:t>
            </a:r>
          </a:p>
          <a:p>
            <a:r>
              <a:rPr lang="en-IN" sz="1200" b="1" dirty="0">
                <a:solidFill>
                  <a:schemeClr val="tx1">
                    <a:lumMod val="65000"/>
                    <a:lumOff val="35000"/>
                  </a:schemeClr>
                </a:solidFill>
              </a:rPr>
              <a:t>The degree of firm concentration </a:t>
            </a:r>
          </a:p>
          <a:p>
            <a:endParaRPr lang="en-US" sz="1200" dirty="0"/>
          </a:p>
        </p:txBody>
      </p:sp>
      <p:graphicFrame>
        <p:nvGraphicFramePr>
          <p:cNvPr id="4" name="Table 3"/>
          <p:cNvGraphicFramePr>
            <a:graphicFrameLocks noGrp="1"/>
          </p:cNvGraphicFramePr>
          <p:nvPr>
            <p:extLst/>
          </p:nvPr>
        </p:nvGraphicFramePr>
        <p:xfrm>
          <a:off x="412250" y="1405839"/>
          <a:ext cx="4590936" cy="3108960"/>
        </p:xfrm>
        <a:graphic>
          <a:graphicData uri="http://schemas.openxmlformats.org/drawingml/2006/table">
            <a:tbl>
              <a:tblPr firstRow="1" bandRow="1">
                <a:tableStyleId>{5C22544A-7EE6-4342-B048-85BDC9FD1C3A}</a:tableStyleId>
              </a:tblPr>
              <a:tblGrid>
                <a:gridCol w="4590936">
                  <a:extLst>
                    <a:ext uri="{9D8B030D-6E8A-4147-A177-3AD203B41FA5}">
                      <a16:colId xmlns:a16="http://schemas.microsoft.com/office/drawing/2014/main" val="20000"/>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2400" b="1" dirty="0" smtClean="0">
                          <a:latin typeface="Rockwell" panose="02060603020205020403" pitchFamily="18" charset="0"/>
                        </a:rPr>
                        <a:t>Technological edge </a:t>
                      </a:r>
                    </a:p>
                  </a:txBody>
                  <a:tcPr>
                    <a:solidFill>
                      <a:srgbClr val="104577"/>
                    </a:solidFill>
                  </a:tcPr>
                </a:tc>
                <a:extLst>
                  <a:ext uri="{0D108BD9-81ED-4DB2-BD59-A6C34878D82A}">
                    <a16:rowId xmlns:a16="http://schemas.microsoft.com/office/drawing/2014/main" val="10000"/>
                  </a:ext>
                </a:extLst>
              </a:tr>
              <a:tr h="370840">
                <a:tc>
                  <a:txBody>
                    <a:bodyPr/>
                    <a:lstStyle/>
                    <a:p>
                      <a:pPr marR="0" algn="l" rtl="0">
                        <a:lnSpc>
                          <a:spcPct val="100000"/>
                        </a:lnSpc>
                        <a:spcBef>
                          <a:spcPts val="0"/>
                        </a:spcBef>
                        <a:spcAft>
                          <a:spcPts val="0"/>
                        </a:spcAft>
                        <a:buClr>
                          <a:srgbClr val="000000"/>
                        </a:buClr>
                        <a:buFont typeface="Arial"/>
                      </a:pPr>
                      <a:r>
                        <a:rPr lang="en-IN" sz="2400" b="1" i="0" u="none" strike="noStrike" cap="none" dirty="0" smtClean="0">
                          <a:solidFill>
                            <a:schemeClr val="lt1"/>
                          </a:solidFill>
                          <a:latin typeface="Rockwell" panose="02060603020205020403" pitchFamily="18" charset="0"/>
                          <a:ea typeface="+mn-ea"/>
                          <a:cs typeface="+mn-cs"/>
                          <a:sym typeface="Arial"/>
                        </a:rPr>
                        <a:t>Intangible assets</a:t>
                      </a:r>
                    </a:p>
                  </a:txBody>
                  <a:tcPr>
                    <a:solidFill>
                      <a:srgbClr val="7CB5D2"/>
                    </a:solidFill>
                  </a:tcPr>
                </a:tc>
                <a:extLst>
                  <a:ext uri="{0D108BD9-81ED-4DB2-BD59-A6C34878D82A}">
                    <a16:rowId xmlns:a16="http://schemas.microsoft.com/office/drawing/2014/main" val="10001"/>
                  </a:ext>
                </a:extLst>
              </a:tr>
              <a:tr h="370840">
                <a:tc>
                  <a:txBody>
                    <a:bodyPr/>
                    <a:lstStyle/>
                    <a:p>
                      <a:r>
                        <a:rPr lang="en-US" sz="2400" b="1" i="0" u="none" strike="noStrike" cap="none" dirty="0" smtClean="0">
                          <a:solidFill>
                            <a:schemeClr val="lt1"/>
                          </a:solidFill>
                          <a:latin typeface="Rockwell" panose="02060603020205020403" pitchFamily="18" charset="0"/>
                          <a:ea typeface="+mn-ea"/>
                          <a:cs typeface="+mn-cs"/>
                          <a:sym typeface="Arial"/>
                        </a:rPr>
                        <a:t>Economies of Scale and cost advantage thereof</a:t>
                      </a:r>
                    </a:p>
                  </a:txBody>
                  <a:tcPr>
                    <a:solidFill>
                      <a:srgbClr val="104577"/>
                    </a:solidFill>
                  </a:tcPr>
                </a:tc>
                <a:extLst>
                  <a:ext uri="{0D108BD9-81ED-4DB2-BD59-A6C34878D82A}">
                    <a16:rowId xmlns:a16="http://schemas.microsoft.com/office/drawing/2014/main" val="10002"/>
                  </a:ext>
                </a:extLst>
              </a:tr>
              <a:tr h="370840">
                <a:tc>
                  <a:txBody>
                    <a:bodyPr/>
                    <a:lstStyle/>
                    <a:p>
                      <a:pPr marR="0" algn="l" rtl="0">
                        <a:lnSpc>
                          <a:spcPct val="100000"/>
                        </a:lnSpc>
                        <a:spcBef>
                          <a:spcPts val="0"/>
                        </a:spcBef>
                        <a:spcAft>
                          <a:spcPts val="0"/>
                        </a:spcAft>
                        <a:buClr>
                          <a:srgbClr val="000000"/>
                        </a:buClr>
                        <a:buFont typeface="Arial"/>
                      </a:pPr>
                      <a:r>
                        <a:rPr lang="en-IN" sz="2400" b="1" i="0" u="none" strike="noStrike" cap="none" dirty="0" smtClean="0">
                          <a:solidFill>
                            <a:schemeClr val="lt1"/>
                          </a:solidFill>
                          <a:latin typeface="Rockwell" panose="02060603020205020403" pitchFamily="18" charset="0"/>
                          <a:ea typeface="+mn-ea"/>
                          <a:cs typeface="+mn-cs"/>
                          <a:sym typeface="Arial"/>
                        </a:rPr>
                        <a:t>Geographical Barriers</a:t>
                      </a:r>
                    </a:p>
                  </a:txBody>
                  <a:tcPr>
                    <a:solidFill>
                      <a:srgbClr val="7CB5D2"/>
                    </a:solidFill>
                  </a:tcPr>
                </a:tc>
                <a:extLst>
                  <a:ext uri="{0D108BD9-81ED-4DB2-BD59-A6C34878D82A}">
                    <a16:rowId xmlns:a16="http://schemas.microsoft.com/office/drawing/2014/main" val="10003"/>
                  </a:ext>
                </a:extLst>
              </a:tr>
              <a:tr h="370840">
                <a:tc>
                  <a:txBody>
                    <a:bodyPr/>
                    <a:lstStyle/>
                    <a:p>
                      <a:r>
                        <a:rPr lang="en-IN" sz="2400" b="1" i="0" u="none" strike="noStrike" cap="none" dirty="0" smtClean="0">
                          <a:solidFill>
                            <a:schemeClr val="lt1"/>
                          </a:solidFill>
                          <a:latin typeface="Rockwell" panose="02060603020205020403" pitchFamily="18" charset="0"/>
                          <a:ea typeface="+mn-ea"/>
                          <a:cs typeface="+mn-cs"/>
                          <a:sym typeface="Arial"/>
                        </a:rPr>
                        <a:t>Access to strategic resources</a:t>
                      </a:r>
                    </a:p>
                  </a:txBody>
                  <a:tcPr>
                    <a:solidFill>
                      <a:srgbClr val="104577"/>
                    </a:solidFill>
                  </a:tcPr>
                </a:tc>
                <a:extLst>
                  <a:ext uri="{0D108BD9-81ED-4DB2-BD59-A6C34878D82A}">
                    <a16:rowId xmlns:a16="http://schemas.microsoft.com/office/drawing/2014/main" val="10004"/>
                  </a:ext>
                </a:extLst>
              </a:tr>
              <a:tr h="370840">
                <a:tc>
                  <a:txBody>
                    <a:bodyPr/>
                    <a:lstStyle/>
                    <a:p>
                      <a:pPr marR="0" algn="l" rtl="0">
                        <a:lnSpc>
                          <a:spcPct val="100000"/>
                        </a:lnSpc>
                        <a:spcBef>
                          <a:spcPts val="0"/>
                        </a:spcBef>
                        <a:spcAft>
                          <a:spcPts val="0"/>
                        </a:spcAft>
                        <a:buClr>
                          <a:srgbClr val="000000"/>
                        </a:buClr>
                        <a:buFont typeface="Arial"/>
                      </a:pPr>
                      <a:r>
                        <a:rPr lang="en-IN" sz="2400" b="1" i="0" u="none" strike="noStrike" cap="none" dirty="0" smtClean="0">
                          <a:solidFill>
                            <a:schemeClr val="lt1"/>
                          </a:solidFill>
                          <a:latin typeface="Rockwell" panose="02060603020205020403" pitchFamily="18" charset="0"/>
                          <a:ea typeface="+mn-ea"/>
                          <a:cs typeface="+mn-cs"/>
                          <a:sym typeface="Arial"/>
                        </a:rPr>
                        <a:t>Product differentiation</a:t>
                      </a:r>
                    </a:p>
                  </a:txBody>
                  <a:tcPr>
                    <a:solidFill>
                      <a:srgbClr val="7CB5D2"/>
                    </a:solidFill>
                  </a:tcPr>
                </a:tc>
                <a:extLst>
                  <a:ext uri="{0D108BD9-81ED-4DB2-BD59-A6C34878D82A}">
                    <a16:rowId xmlns:a16="http://schemas.microsoft.com/office/drawing/2014/main" val="10005"/>
                  </a:ext>
                </a:extLst>
              </a:tr>
            </a:tbl>
          </a:graphicData>
        </a:graphic>
      </p:graphicFrame>
      <p:graphicFrame>
        <p:nvGraphicFramePr>
          <p:cNvPr id="7" name="Table 6"/>
          <p:cNvGraphicFramePr>
            <a:graphicFrameLocks noGrp="1"/>
          </p:cNvGraphicFramePr>
          <p:nvPr>
            <p:extLst/>
          </p:nvPr>
        </p:nvGraphicFramePr>
        <p:xfrm>
          <a:off x="5124335" y="1405839"/>
          <a:ext cx="5140388" cy="3108960"/>
        </p:xfrm>
        <a:graphic>
          <a:graphicData uri="http://schemas.openxmlformats.org/drawingml/2006/table">
            <a:tbl>
              <a:tblPr firstRow="1" bandRow="1">
                <a:tableStyleId>{5C22544A-7EE6-4342-B048-85BDC9FD1C3A}</a:tableStyleId>
              </a:tblPr>
              <a:tblGrid>
                <a:gridCol w="5140388">
                  <a:extLst>
                    <a:ext uri="{9D8B030D-6E8A-4147-A177-3AD203B41FA5}">
                      <a16:colId xmlns:a16="http://schemas.microsoft.com/office/drawing/2014/main" val="20000"/>
                    </a:ext>
                  </a:extLst>
                </a:gridCol>
              </a:tblGrid>
              <a:tr h="370840">
                <a:tc>
                  <a:txBody>
                    <a:bodyPr/>
                    <a:lstStyle/>
                    <a:p>
                      <a:pPr marR="0" algn="l" rtl="0">
                        <a:lnSpc>
                          <a:spcPct val="100000"/>
                        </a:lnSpc>
                        <a:spcBef>
                          <a:spcPts val="0"/>
                        </a:spcBef>
                        <a:spcAft>
                          <a:spcPts val="0"/>
                        </a:spcAft>
                        <a:buClr>
                          <a:srgbClr val="000000"/>
                        </a:buClr>
                        <a:buFont typeface="Arial"/>
                      </a:pPr>
                      <a:r>
                        <a:rPr lang="en-IN" sz="2400" b="1" i="0" u="none" strike="noStrike" cap="none" dirty="0" smtClean="0">
                          <a:solidFill>
                            <a:schemeClr val="lt1"/>
                          </a:solidFill>
                          <a:latin typeface="Rockwell" panose="02060603020205020403" pitchFamily="18" charset="0"/>
                          <a:ea typeface="+mn-ea"/>
                          <a:cs typeface="+mn-cs"/>
                          <a:sym typeface="Arial"/>
                        </a:rPr>
                        <a:t>Capital requirements to enter a market</a:t>
                      </a:r>
                      <a:endParaRPr lang="en-IN" sz="2400" b="1" i="0" u="none" strike="noStrike" cap="none" dirty="0">
                        <a:solidFill>
                          <a:schemeClr val="lt1"/>
                        </a:solidFill>
                        <a:latin typeface="Rockwell" panose="02060603020205020403" pitchFamily="18" charset="0"/>
                        <a:ea typeface="+mn-ea"/>
                        <a:cs typeface="+mn-cs"/>
                        <a:sym typeface="Arial"/>
                      </a:endParaRPr>
                    </a:p>
                  </a:txBody>
                  <a:tcPr>
                    <a:solidFill>
                      <a:srgbClr val="104577"/>
                    </a:solidFill>
                  </a:tcPr>
                </a:tc>
                <a:extLst>
                  <a:ext uri="{0D108BD9-81ED-4DB2-BD59-A6C34878D82A}">
                    <a16:rowId xmlns:a16="http://schemas.microsoft.com/office/drawing/2014/main" val="10000"/>
                  </a:ext>
                </a:extLst>
              </a:tr>
              <a:tr h="370840">
                <a:tc>
                  <a:txBody>
                    <a:bodyPr/>
                    <a:lstStyle/>
                    <a:p>
                      <a:pPr marR="0" algn="l" rtl="0">
                        <a:lnSpc>
                          <a:spcPct val="100000"/>
                        </a:lnSpc>
                        <a:spcBef>
                          <a:spcPts val="0"/>
                        </a:spcBef>
                        <a:spcAft>
                          <a:spcPts val="0"/>
                        </a:spcAft>
                        <a:buClr>
                          <a:srgbClr val="000000"/>
                        </a:buClr>
                        <a:buFont typeface="Arial"/>
                      </a:pPr>
                      <a:r>
                        <a:rPr lang="en-IN" sz="2400" b="1" i="0" u="none" strike="noStrike" cap="none" dirty="0" smtClean="0">
                          <a:solidFill>
                            <a:schemeClr val="lt1"/>
                          </a:solidFill>
                          <a:latin typeface="Rockwell" panose="02060603020205020403" pitchFamily="18" charset="0"/>
                          <a:ea typeface="+mn-ea"/>
                          <a:cs typeface="+mn-cs"/>
                          <a:sym typeface="Arial"/>
                        </a:rPr>
                        <a:t>Customers' cost of switching </a:t>
                      </a:r>
                    </a:p>
                  </a:txBody>
                  <a:tcPr>
                    <a:solidFill>
                      <a:srgbClr val="7CB5D2"/>
                    </a:solidFill>
                  </a:tcPr>
                </a:tc>
                <a:extLst>
                  <a:ext uri="{0D108BD9-81ED-4DB2-BD59-A6C34878D82A}">
                    <a16:rowId xmlns:a16="http://schemas.microsoft.com/office/drawing/2014/main" val="10001"/>
                  </a:ext>
                </a:extLst>
              </a:tr>
              <a:tr h="370840">
                <a:tc>
                  <a:txBody>
                    <a:bodyPr/>
                    <a:lstStyle/>
                    <a:p>
                      <a:r>
                        <a:rPr lang="en-US" sz="2400" b="1" i="0" u="none" strike="noStrike" cap="none" dirty="0" smtClean="0">
                          <a:solidFill>
                            <a:schemeClr val="lt1"/>
                          </a:solidFill>
                          <a:latin typeface="Rockwell" panose="02060603020205020403" pitchFamily="18" charset="0"/>
                          <a:ea typeface="+mn-ea"/>
                          <a:cs typeface="+mn-cs"/>
                          <a:sym typeface="Arial"/>
                        </a:rPr>
                        <a:t>Access to distribution channels</a:t>
                      </a:r>
                    </a:p>
                  </a:txBody>
                  <a:tcPr>
                    <a:solidFill>
                      <a:srgbClr val="104577"/>
                    </a:solidFill>
                  </a:tcPr>
                </a:tc>
                <a:extLst>
                  <a:ext uri="{0D108BD9-81ED-4DB2-BD59-A6C34878D82A}">
                    <a16:rowId xmlns:a16="http://schemas.microsoft.com/office/drawing/2014/main" val="10002"/>
                  </a:ext>
                </a:extLst>
              </a:tr>
              <a:tr h="370840">
                <a:tc>
                  <a:txBody>
                    <a:bodyPr/>
                    <a:lstStyle/>
                    <a:p>
                      <a:pPr marR="0" algn="l" rtl="0">
                        <a:lnSpc>
                          <a:spcPct val="100000"/>
                        </a:lnSpc>
                        <a:spcBef>
                          <a:spcPts val="0"/>
                        </a:spcBef>
                        <a:spcAft>
                          <a:spcPts val="0"/>
                        </a:spcAft>
                        <a:buClr>
                          <a:srgbClr val="000000"/>
                        </a:buClr>
                        <a:buFont typeface="Arial"/>
                      </a:pPr>
                      <a:r>
                        <a:rPr lang="en-IN" sz="2400" b="1" i="0" u="none" strike="noStrike" cap="none" dirty="0" smtClean="0">
                          <a:solidFill>
                            <a:schemeClr val="lt1"/>
                          </a:solidFill>
                          <a:latin typeface="Rockwell" panose="02060603020205020403" pitchFamily="18" charset="0"/>
                          <a:ea typeface="+mn-ea"/>
                          <a:cs typeface="+mn-cs"/>
                          <a:sym typeface="Arial"/>
                        </a:rPr>
                        <a:t>Government policy</a:t>
                      </a:r>
                    </a:p>
                  </a:txBody>
                  <a:tcPr>
                    <a:solidFill>
                      <a:srgbClr val="7CB5D2"/>
                    </a:solidFill>
                  </a:tcPr>
                </a:tc>
                <a:extLst>
                  <a:ext uri="{0D108BD9-81ED-4DB2-BD59-A6C34878D82A}">
                    <a16:rowId xmlns:a16="http://schemas.microsoft.com/office/drawing/2014/main" val="10003"/>
                  </a:ext>
                </a:extLst>
              </a:tr>
              <a:tr h="370840">
                <a:tc>
                  <a:txBody>
                    <a:bodyPr/>
                    <a:lstStyle/>
                    <a:p>
                      <a:r>
                        <a:rPr lang="en-US" sz="2400" b="1" i="0" u="none" strike="noStrike" cap="none" dirty="0" smtClean="0">
                          <a:solidFill>
                            <a:schemeClr val="lt1"/>
                          </a:solidFill>
                          <a:latin typeface="Rockwell" panose="02060603020205020403" pitchFamily="18" charset="0"/>
                          <a:ea typeface="+mn-ea"/>
                          <a:cs typeface="+mn-cs"/>
                          <a:sym typeface="Arial"/>
                        </a:rPr>
                        <a:t>The degree of firm concentration </a:t>
                      </a:r>
                    </a:p>
                  </a:txBody>
                  <a:tcPr>
                    <a:solidFill>
                      <a:srgbClr val="104577"/>
                    </a:solidFill>
                  </a:tcPr>
                </a:tc>
                <a:extLst>
                  <a:ext uri="{0D108BD9-81ED-4DB2-BD59-A6C34878D82A}">
                    <a16:rowId xmlns:a16="http://schemas.microsoft.com/office/drawing/2014/main" val="10004"/>
                  </a:ext>
                </a:extLst>
              </a:tr>
              <a:tr h="370840">
                <a:tc>
                  <a:txBody>
                    <a:bodyPr/>
                    <a:lstStyle/>
                    <a:p>
                      <a:pPr marR="0" algn="l" rtl="0">
                        <a:lnSpc>
                          <a:spcPct val="100000"/>
                        </a:lnSpc>
                        <a:spcBef>
                          <a:spcPts val="0"/>
                        </a:spcBef>
                        <a:spcAft>
                          <a:spcPts val="0"/>
                        </a:spcAft>
                        <a:buClr>
                          <a:srgbClr val="000000"/>
                        </a:buClr>
                        <a:buFont typeface="Arial"/>
                      </a:pPr>
                      <a:r>
                        <a:rPr lang="en-IN" sz="2400" b="1" i="0" u="none" strike="noStrike" cap="none" dirty="0" smtClean="0">
                          <a:solidFill>
                            <a:schemeClr val="lt1"/>
                          </a:solidFill>
                          <a:latin typeface="Rockwell" panose="02060603020205020403" pitchFamily="18" charset="0"/>
                          <a:ea typeface="+mn-ea"/>
                          <a:cs typeface="+mn-cs"/>
                          <a:sym typeface="Arial"/>
                        </a:rPr>
                        <a:t>Brand loyalty, core competency</a:t>
                      </a:r>
                    </a:p>
                  </a:txBody>
                  <a:tcPr>
                    <a:solidFill>
                      <a:srgbClr val="7CB5D2"/>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19190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anim calcmode="lin" valueType="num">
                                      <p:cBhvr>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anim calcmode="lin" valueType="num">
                                      <p:cBhvr>
                                        <p:cTn id="3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500"/>
                                        <p:tgtEl>
                                          <p:spTgt spid="3">
                                            <p:txEl>
                                              <p:pRg st="5" end="5"/>
                                            </p:txEl>
                                          </p:spTgt>
                                        </p:tgtEl>
                                      </p:cBhvr>
                                    </p:animEffect>
                                    <p:anim calcmode="lin" valueType="num">
                                      <p:cBhvr>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5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500"/>
                                        <p:tgtEl>
                                          <p:spTgt spid="3">
                                            <p:txEl>
                                              <p:pRg st="7" end="7"/>
                                            </p:txEl>
                                          </p:spTgt>
                                        </p:tgtEl>
                                      </p:cBhvr>
                                    </p:animEffect>
                                    <p:anim calcmode="lin" valueType="num">
                                      <p:cBhvr>
                                        <p:cTn id="50"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5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Effect transition="in" filter="fade">
                                      <p:cBhvr>
                                        <p:cTn id="56" dur="500"/>
                                        <p:tgtEl>
                                          <p:spTgt spid="3">
                                            <p:txEl>
                                              <p:pRg st="8" end="8"/>
                                            </p:txEl>
                                          </p:spTgt>
                                        </p:tgtEl>
                                      </p:cBhvr>
                                    </p:animEffect>
                                    <p:anim calcmode="lin" valueType="num">
                                      <p:cBhvr>
                                        <p:cTn id="5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8" dur="5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animEffect transition="in" filter="fade">
                                      <p:cBhvr>
                                        <p:cTn id="63" dur="500"/>
                                        <p:tgtEl>
                                          <p:spTgt spid="3">
                                            <p:txEl>
                                              <p:pRg st="9" end="9"/>
                                            </p:txEl>
                                          </p:spTgt>
                                        </p:tgtEl>
                                      </p:cBhvr>
                                    </p:animEffect>
                                    <p:anim calcmode="lin" valueType="num">
                                      <p:cBhvr>
                                        <p:cTn id="64"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5" dur="5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10" end="10"/>
                                            </p:txEl>
                                          </p:spTgt>
                                        </p:tgtEl>
                                        <p:attrNameLst>
                                          <p:attrName>style.visibility</p:attrName>
                                        </p:attrNameLst>
                                      </p:cBhvr>
                                      <p:to>
                                        <p:strVal val="visible"/>
                                      </p:to>
                                    </p:set>
                                    <p:animEffect transition="in" filter="fade">
                                      <p:cBhvr>
                                        <p:cTn id="70" dur="500"/>
                                        <p:tgtEl>
                                          <p:spTgt spid="3">
                                            <p:txEl>
                                              <p:pRg st="10" end="10"/>
                                            </p:txEl>
                                          </p:spTgt>
                                        </p:tgtEl>
                                      </p:cBhvr>
                                    </p:animEffect>
                                    <p:anim calcmode="lin" valueType="num">
                                      <p:cBhvr>
                                        <p:cTn id="7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72" dur="5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3">
                                            <p:txEl>
                                              <p:pRg st="11" end="11"/>
                                            </p:txEl>
                                          </p:spTgt>
                                        </p:tgtEl>
                                        <p:attrNameLst>
                                          <p:attrName>style.visibility</p:attrName>
                                        </p:attrNameLst>
                                      </p:cBhvr>
                                      <p:to>
                                        <p:strVal val="visible"/>
                                      </p:to>
                                    </p:set>
                                    <p:animEffect transition="in" filter="fade">
                                      <p:cBhvr>
                                        <p:cTn id="77" dur="500"/>
                                        <p:tgtEl>
                                          <p:spTgt spid="3">
                                            <p:txEl>
                                              <p:pRg st="11" end="11"/>
                                            </p:txEl>
                                          </p:spTgt>
                                        </p:tgtEl>
                                      </p:cBhvr>
                                    </p:animEffect>
                                    <p:anim calcmode="lin" valueType="num">
                                      <p:cBhvr>
                                        <p:cTn id="78"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79" dur="5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FFDF7"/>
        </a:solidFill>
        <a:effectLst/>
      </p:bgPr>
    </p:bg>
    <p:spTree>
      <p:nvGrpSpPr>
        <p:cNvPr id="1" name="Shape 108"/>
        <p:cNvGrpSpPr/>
        <p:nvPr/>
      </p:nvGrpSpPr>
      <p:grpSpPr>
        <a:xfrm>
          <a:off x="0" y="0"/>
          <a:ext cx="0" cy="0"/>
          <a:chOff x="0" y="0"/>
          <a:chExt cx="0" cy="0"/>
        </a:xfrm>
      </p:grpSpPr>
      <p:sp>
        <p:nvSpPr>
          <p:cNvPr id="109" name="Google Shape;109;p17"/>
          <p:cNvSpPr txBox="1"/>
          <p:nvPr/>
        </p:nvSpPr>
        <p:spPr>
          <a:xfrm>
            <a:off x="629253" y="1090173"/>
            <a:ext cx="11562747" cy="4755510"/>
          </a:xfrm>
          <a:prstGeom prst="rect">
            <a:avLst/>
          </a:prstGeom>
          <a:noFill/>
          <a:ln>
            <a:noFill/>
          </a:ln>
        </p:spPr>
        <p:txBody>
          <a:bodyPr spcFirstLastPara="1" wrap="square" lIns="91425" tIns="45700" rIns="91425" bIns="45700" anchor="t" anchorCtr="0">
            <a:noAutofit/>
          </a:bodyPr>
          <a:lstStyle/>
          <a:p>
            <a:pPr marL="342900" lvl="0" indent="-342900">
              <a:lnSpc>
                <a:spcPct val="150000"/>
              </a:lnSpc>
              <a:buClr>
                <a:schemeClr val="dk1"/>
              </a:buClr>
              <a:buSzPts val="1800"/>
              <a:buFont typeface="Noto Sans Symbols"/>
              <a:buChar char="⮚"/>
            </a:pPr>
            <a:r>
              <a:rPr lang="en-US" sz="1800" b="1" dirty="0">
                <a:solidFill>
                  <a:schemeClr val="dk1"/>
                </a:solidFill>
                <a:latin typeface="Calibri"/>
                <a:ea typeface="Calibri"/>
                <a:cs typeface="Calibri"/>
                <a:sym typeface="Calibri"/>
              </a:rPr>
              <a:t> </a:t>
            </a:r>
            <a:r>
              <a:rPr lang="en-IN" b="1" dirty="0"/>
              <a:t>Reference: Hamel, G. (2006). The why, what, and how of management innovation. </a:t>
            </a:r>
            <a:r>
              <a:rPr lang="en-IN" b="1" i="1" dirty="0"/>
              <a:t>Harvard business review</a:t>
            </a:r>
            <a:r>
              <a:rPr lang="en-IN" b="1" dirty="0"/>
              <a:t>, </a:t>
            </a:r>
            <a:r>
              <a:rPr lang="en-IN" b="1" i="1" dirty="0"/>
              <a:t>84</a:t>
            </a:r>
            <a:r>
              <a:rPr lang="en-IN" b="1" dirty="0"/>
              <a:t>(2), 72</a:t>
            </a:r>
            <a:r>
              <a:rPr lang="en-IN" b="1" dirty="0" smtClean="0"/>
              <a:t>.</a:t>
            </a:r>
          </a:p>
          <a:p>
            <a:pPr marL="342900" lvl="0" indent="-342900">
              <a:lnSpc>
                <a:spcPct val="150000"/>
              </a:lnSpc>
              <a:buClr>
                <a:schemeClr val="dk1"/>
              </a:buClr>
              <a:buSzPts val="1800"/>
              <a:buFont typeface="Noto Sans Symbols"/>
              <a:buChar char="⮚"/>
            </a:pPr>
            <a:r>
              <a:rPr lang="en-US" sz="1800" b="1" dirty="0" smtClean="0">
                <a:solidFill>
                  <a:schemeClr val="dk1"/>
                </a:solidFill>
                <a:latin typeface="Calibri"/>
                <a:ea typeface="Calibri"/>
                <a:cs typeface="Calibri"/>
                <a:sym typeface="Calibri"/>
                <a:hlinkClick r:id="rId4"/>
              </a:rPr>
              <a:t>https</a:t>
            </a:r>
            <a:r>
              <a:rPr lang="en-US" sz="1800" b="1" dirty="0">
                <a:solidFill>
                  <a:schemeClr val="dk1"/>
                </a:solidFill>
                <a:latin typeface="Calibri"/>
                <a:ea typeface="Calibri"/>
                <a:cs typeface="Calibri"/>
                <a:sym typeface="Calibri"/>
                <a:hlinkClick r:id="rId4"/>
              </a:rPr>
              <a:t>://</a:t>
            </a:r>
            <a:r>
              <a:rPr lang="en-US" sz="1800" b="1" dirty="0" smtClean="0">
                <a:solidFill>
                  <a:schemeClr val="dk1"/>
                </a:solidFill>
                <a:latin typeface="Calibri"/>
                <a:ea typeface="Calibri"/>
                <a:cs typeface="Calibri"/>
                <a:sym typeface="Calibri"/>
                <a:hlinkClick r:id="rId4"/>
              </a:rPr>
              <a:t>intelligence.weforum.org/topics/a1Gb0000000LrSOEA0?tab=publications</a:t>
            </a:r>
            <a:endParaRPr lang="en-US" sz="1800" b="1" dirty="0" smtClean="0">
              <a:solidFill>
                <a:schemeClr val="dk1"/>
              </a:solidFill>
              <a:latin typeface="Calibri"/>
              <a:ea typeface="Calibri"/>
              <a:cs typeface="Calibri"/>
              <a:sym typeface="Calibri"/>
            </a:endParaRPr>
          </a:p>
          <a:p>
            <a:pPr marL="342900" lvl="0" indent="-342900">
              <a:lnSpc>
                <a:spcPct val="150000"/>
              </a:lnSpc>
              <a:buClr>
                <a:schemeClr val="dk1"/>
              </a:buClr>
              <a:buSzPts val="1800"/>
              <a:buFont typeface="Noto Sans Symbols"/>
              <a:buChar char="⮚"/>
            </a:pPr>
            <a:r>
              <a:rPr lang="en-US" sz="1800" b="1" dirty="0" err="1" smtClean="0">
                <a:solidFill>
                  <a:schemeClr val="dk1"/>
                </a:solidFill>
                <a:latin typeface="Calibri"/>
                <a:ea typeface="Calibri"/>
                <a:cs typeface="Calibri"/>
                <a:sym typeface="Calibri"/>
              </a:rPr>
              <a:t>Teece</a:t>
            </a:r>
            <a:r>
              <a:rPr lang="en-US" sz="1800" b="1" dirty="0" smtClean="0">
                <a:solidFill>
                  <a:schemeClr val="dk1"/>
                </a:solidFill>
                <a:latin typeface="Calibri"/>
                <a:ea typeface="Calibri"/>
                <a:cs typeface="Calibri"/>
                <a:sym typeface="Calibri"/>
              </a:rPr>
              <a:t> </a:t>
            </a:r>
            <a:r>
              <a:rPr lang="en-US" sz="1800" b="1" dirty="0">
                <a:solidFill>
                  <a:schemeClr val="dk1"/>
                </a:solidFill>
                <a:latin typeface="Calibri"/>
                <a:ea typeface="Calibri"/>
                <a:cs typeface="Calibri"/>
                <a:sym typeface="Calibri"/>
              </a:rPr>
              <a:t>D. J. (2018) Business models and dynamic capabilities, Long Range Planning, 51(1), 40-49</a:t>
            </a:r>
          </a:p>
          <a:p>
            <a:pPr marL="342900" lvl="0" indent="-342900">
              <a:lnSpc>
                <a:spcPct val="150000"/>
              </a:lnSpc>
              <a:buClr>
                <a:schemeClr val="dk1"/>
              </a:buClr>
              <a:buSzPts val="1800"/>
              <a:buFont typeface="Noto Sans Symbols"/>
              <a:buChar char="⮚"/>
            </a:pPr>
            <a:r>
              <a:rPr lang="en-US" sz="1800" b="1" dirty="0">
                <a:solidFill>
                  <a:schemeClr val="dk1"/>
                </a:solidFill>
                <a:latin typeface="Calibri"/>
                <a:ea typeface="Calibri"/>
                <a:cs typeface="Calibri"/>
                <a:sym typeface="Calibri"/>
              </a:rPr>
              <a:t>   https://medium.com/swlh/why-90-of-startups-fail-and-what-to-do-about-it-b0af17b65059</a:t>
            </a:r>
          </a:p>
          <a:p>
            <a:pPr marL="342900" lvl="0" indent="-342900">
              <a:lnSpc>
                <a:spcPct val="150000"/>
              </a:lnSpc>
              <a:buClr>
                <a:schemeClr val="dk1"/>
              </a:buClr>
              <a:buSzPts val="1800"/>
              <a:buFont typeface="Noto Sans Symbols"/>
              <a:buChar char="⮚"/>
            </a:pPr>
            <a:r>
              <a:rPr lang="en-US" sz="1800" b="1" dirty="0">
                <a:solidFill>
                  <a:schemeClr val="dk1"/>
                </a:solidFill>
                <a:latin typeface="Calibri"/>
                <a:ea typeface="Calibri"/>
                <a:cs typeface="Calibri"/>
                <a:sym typeface="Calibri"/>
                <a:hlinkClick r:id="rId5"/>
              </a:rPr>
              <a:t>https://www.cbinsights.com/research/startup-failure-lessons</a:t>
            </a:r>
            <a:r>
              <a:rPr lang="en-US" sz="1800" b="1" dirty="0" smtClean="0">
                <a:solidFill>
                  <a:schemeClr val="dk1"/>
                </a:solidFill>
                <a:latin typeface="Calibri"/>
                <a:ea typeface="Calibri"/>
                <a:cs typeface="Calibri"/>
                <a:sym typeface="Calibri"/>
                <a:hlinkClick r:id="rId5"/>
              </a:rPr>
              <a:t>/</a:t>
            </a:r>
            <a:endParaRPr lang="en-US" sz="1800" b="1" dirty="0" smtClean="0">
              <a:solidFill>
                <a:schemeClr val="dk1"/>
              </a:solidFill>
              <a:latin typeface="Calibri"/>
              <a:ea typeface="Calibri"/>
              <a:cs typeface="Calibri"/>
              <a:sym typeface="Calibri"/>
            </a:endParaRPr>
          </a:p>
          <a:p>
            <a:pPr marL="342900" lvl="0" indent="-342900">
              <a:lnSpc>
                <a:spcPct val="150000"/>
              </a:lnSpc>
              <a:buClr>
                <a:schemeClr val="dk1"/>
              </a:buClr>
              <a:buSzPts val="1800"/>
              <a:buFont typeface="Noto Sans Symbols"/>
              <a:buChar char="⮚"/>
            </a:pPr>
            <a:r>
              <a:rPr lang="en-US" sz="1800" b="1" dirty="0" smtClean="0">
                <a:solidFill>
                  <a:schemeClr val="dk1"/>
                </a:solidFill>
                <a:latin typeface="Calibri"/>
                <a:ea typeface="Calibri"/>
                <a:cs typeface="Calibri"/>
                <a:sym typeface="Calibri"/>
              </a:rPr>
              <a:t>What </a:t>
            </a:r>
            <a:r>
              <a:rPr lang="en-US" sz="1800" b="1" dirty="0">
                <a:solidFill>
                  <a:schemeClr val="dk1"/>
                </a:solidFill>
                <a:latin typeface="Calibri"/>
                <a:ea typeface="Calibri"/>
                <a:cs typeface="Calibri"/>
                <a:sym typeface="Calibri"/>
              </a:rPr>
              <a:t>is BPM Anyway? Business Process Management Explained (http://www.bpminstitute.org/resources/articles/what-bpm-anyway-business-process-management-explained).</a:t>
            </a:r>
          </a:p>
          <a:p>
            <a:pPr marL="342900" lvl="0" indent="-342900">
              <a:lnSpc>
                <a:spcPct val="150000"/>
              </a:lnSpc>
              <a:buClr>
                <a:schemeClr val="dk1"/>
              </a:buClr>
              <a:buSzPts val="1800"/>
              <a:buFont typeface="Noto Sans Symbols"/>
              <a:buChar char="⮚"/>
            </a:pPr>
            <a:r>
              <a:rPr lang="en-US" sz="1800" b="1" dirty="0" err="1" smtClean="0">
                <a:solidFill>
                  <a:schemeClr val="dk1"/>
                </a:solidFill>
                <a:latin typeface="Calibri"/>
                <a:ea typeface="Calibri"/>
                <a:cs typeface="Calibri"/>
                <a:sym typeface="Calibri"/>
              </a:rPr>
              <a:t>Teece</a:t>
            </a:r>
            <a:r>
              <a:rPr lang="en-US" sz="1800" b="1" dirty="0" smtClean="0">
                <a:solidFill>
                  <a:schemeClr val="dk1"/>
                </a:solidFill>
                <a:latin typeface="Calibri"/>
                <a:ea typeface="Calibri"/>
                <a:cs typeface="Calibri"/>
                <a:sym typeface="Calibri"/>
              </a:rPr>
              <a:t> </a:t>
            </a:r>
            <a:r>
              <a:rPr lang="en-US" sz="1800" b="1" dirty="0">
                <a:solidFill>
                  <a:schemeClr val="dk1"/>
                </a:solidFill>
                <a:latin typeface="Calibri"/>
                <a:ea typeface="Calibri"/>
                <a:cs typeface="Calibri"/>
                <a:sym typeface="Calibri"/>
              </a:rPr>
              <a:t>D. J.  (2010)  Business Models, Business Strategy and Innovation, Long Range Planning, 43, 173-194</a:t>
            </a:r>
          </a:p>
          <a:p>
            <a:pPr marL="342900" lvl="0" indent="-342900">
              <a:lnSpc>
                <a:spcPct val="150000"/>
              </a:lnSpc>
              <a:buClr>
                <a:schemeClr val="dk1"/>
              </a:buClr>
              <a:buSzPts val="1800"/>
              <a:buFont typeface="Noto Sans Symbols"/>
              <a:buChar char="⮚"/>
            </a:pPr>
            <a:r>
              <a:rPr lang="en-US" sz="1800" b="1" dirty="0" smtClean="0">
                <a:solidFill>
                  <a:schemeClr val="dk1"/>
                </a:solidFill>
                <a:latin typeface="Calibri"/>
                <a:ea typeface="Calibri"/>
                <a:cs typeface="Calibri"/>
                <a:sym typeface="Calibri"/>
                <a:hlinkClick r:id="rId6"/>
              </a:rPr>
              <a:t>https</a:t>
            </a:r>
            <a:r>
              <a:rPr lang="en-US" sz="1800" b="1" dirty="0">
                <a:solidFill>
                  <a:schemeClr val="dk1"/>
                </a:solidFill>
                <a:latin typeface="Calibri"/>
                <a:ea typeface="Calibri"/>
                <a:cs typeface="Calibri"/>
                <a:sym typeface="Calibri"/>
                <a:hlinkClick r:id="rId6"/>
              </a:rPr>
              <a:t>://</a:t>
            </a:r>
            <a:r>
              <a:rPr lang="en-US" sz="1800" b="1" dirty="0" smtClean="0">
                <a:solidFill>
                  <a:schemeClr val="dk1"/>
                </a:solidFill>
                <a:latin typeface="Calibri"/>
                <a:ea typeface="Calibri"/>
                <a:cs typeface="Calibri"/>
                <a:sym typeface="Calibri"/>
                <a:hlinkClick r:id="rId6"/>
              </a:rPr>
              <a:t>medium.com/swlh/why-90-of-startups-fail-and-what-to-do-about-it-b0af17b65059</a:t>
            </a:r>
            <a:endParaRPr lang="en-US" sz="1800" b="1" dirty="0" smtClean="0">
              <a:solidFill>
                <a:schemeClr val="dk1"/>
              </a:solidFill>
              <a:latin typeface="Calibri"/>
              <a:ea typeface="Calibri"/>
              <a:cs typeface="Calibri"/>
              <a:sym typeface="Calibri"/>
            </a:endParaRPr>
          </a:p>
          <a:p>
            <a:pPr marL="342900" lvl="0" indent="-342900">
              <a:lnSpc>
                <a:spcPct val="150000"/>
              </a:lnSpc>
              <a:buClr>
                <a:schemeClr val="dk1"/>
              </a:buClr>
              <a:buSzPts val="1800"/>
              <a:buFont typeface="Noto Sans Symbols"/>
              <a:buChar char="⮚"/>
            </a:pPr>
            <a:r>
              <a:rPr lang="en-US" sz="1800" dirty="0" smtClean="0">
                <a:hlinkClick r:id="rId7"/>
              </a:rPr>
              <a:t>https</a:t>
            </a:r>
            <a:r>
              <a:rPr lang="en-US" sz="1800" dirty="0">
                <a:hlinkClick r:id="rId7"/>
              </a:rPr>
              <a:t>://www.slideshare.net/sniukas/this-is-business-model-innovation</a:t>
            </a:r>
            <a:endParaRPr lang="en-US" sz="1800" dirty="0"/>
          </a:p>
          <a:p>
            <a:pPr marL="342900" indent="-342900">
              <a:lnSpc>
                <a:spcPct val="150000"/>
              </a:lnSpc>
              <a:buClr>
                <a:schemeClr val="dk1"/>
              </a:buClr>
              <a:buSzPts val="1800"/>
              <a:buFont typeface="Noto Sans Symbols"/>
              <a:buChar char="⮚"/>
            </a:pPr>
            <a:r>
              <a:rPr lang="en-US" sz="1800" dirty="0" smtClean="0">
                <a:hlinkClick r:id="rId8"/>
              </a:rPr>
              <a:t>https</a:t>
            </a:r>
            <a:r>
              <a:rPr lang="en-US" sz="1800" dirty="0">
                <a:hlinkClick r:id="rId8"/>
              </a:rPr>
              <a:t>://businessmodelgallery.com/models/amazon-retail</a:t>
            </a:r>
            <a:r>
              <a:rPr lang="en-US" sz="1800" dirty="0" smtClean="0">
                <a:hlinkClick r:id="rId8"/>
              </a:rPr>
              <a:t>/</a:t>
            </a:r>
            <a:endParaRPr lang="en-US" sz="1800" dirty="0"/>
          </a:p>
        </p:txBody>
      </p:sp>
    </p:spTree>
    <p:extLst>
      <p:ext uri="{BB962C8B-B14F-4D97-AF65-F5344CB8AC3E}">
        <p14:creationId xmlns:p14="http://schemas.microsoft.com/office/powerpoint/2010/main" val="266160618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FFDF7"/>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722870" y="1841063"/>
            <a:ext cx="10515600" cy="3215554"/>
          </a:xfrm>
        </p:spPr>
        <p:txBody>
          <a:bodyPr vert="horz" lIns="91440" tIns="45720" rIns="91440" bIns="45720" rtlCol="0" anchor="ctr">
            <a:normAutofit/>
          </a:bodyPr>
          <a:lstStyle/>
          <a:p>
            <a:pPr algn="ctr">
              <a:spcBef>
                <a:spcPct val="0"/>
              </a:spcBef>
              <a:buNone/>
            </a:pPr>
            <a:r>
              <a:rPr lang="en-IN" sz="3200" b="1" dirty="0">
                <a:solidFill>
                  <a:schemeClr val="accent5">
                    <a:lumMod val="75000"/>
                  </a:schemeClr>
                </a:solidFill>
                <a:latin typeface="Georgia" panose="02040502050405020303" pitchFamily="18" charset="0"/>
                <a:ea typeface="+mj-ea"/>
                <a:cs typeface="+mj-cs"/>
              </a:rPr>
              <a:t>Thank you</a:t>
            </a:r>
            <a:endParaRPr lang="en-US" sz="3200" b="1" dirty="0">
              <a:solidFill>
                <a:schemeClr val="accent5">
                  <a:lumMod val="75000"/>
                </a:schemeClr>
              </a:solidFill>
              <a:latin typeface="Georgia" panose="02040502050405020303" pitchFamily="18" charset="0"/>
              <a:ea typeface="+mj-ea"/>
              <a:cs typeface="+mj-cs"/>
            </a:endParaRPr>
          </a:p>
        </p:txBody>
      </p:sp>
    </p:spTree>
    <p:extLst>
      <p:ext uri="{BB962C8B-B14F-4D97-AF65-F5344CB8AC3E}">
        <p14:creationId xmlns:p14="http://schemas.microsoft.com/office/powerpoint/2010/main" val="423792595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F4CBF-EC32-47F8-84CC-C1BA6F56D00B}"/>
              </a:ext>
            </a:extLst>
          </p:cNvPr>
          <p:cNvSpPr>
            <a:spLocks noGrp="1"/>
          </p:cNvSpPr>
          <p:nvPr>
            <p:ph type="title"/>
          </p:nvPr>
        </p:nvSpPr>
        <p:spPr>
          <a:xfrm>
            <a:off x="838200" y="365125"/>
            <a:ext cx="10515600" cy="847757"/>
          </a:xfrm>
        </p:spPr>
        <p:txBody>
          <a:bodyPr/>
          <a:lstStyle/>
          <a:p>
            <a:r>
              <a:rPr lang="en-US" sz="3200" b="1" dirty="0">
                <a:solidFill>
                  <a:srgbClr val="0070C0"/>
                </a:solidFill>
              </a:rPr>
              <a:t>Entry Barrier for You to Enter into a Market /Industry</a:t>
            </a:r>
            <a:endParaRPr lang="en-IN" sz="3200" b="1" dirty="0">
              <a:solidFill>
                <a:srgbClr val="0070C0"/>
              </a:solidFill>
            </a:endParaRPr>
          </a:p>
        </p:txBody>
      </p:sp>
      <p:pic>
        <p:nvPicPr>
          <p:cNvPr id="6" name="Graphic 5">
            <a:extLst>
              <a:ext uri="{FF2B5EF4-FFF2-40B4-BE49-F238E27FC236}">
                <a16:creationId xmlns:a16="http://schemas.microsoft.com/office/drawing/2014/main" id="{56A16306-BE7E-45FB-800F-755E51760F8D}"/>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6753933" y="885319"/>
            <a:ext cx="4876800" cy="4876800"/>
          </a:xfrm>
          <a:prstGeom prst="rect">
            <a:avLst/>
          </a:prstGeom>
        </p:spPr>
      </p:pic>
      <p:sp>
        <p:nvSpPr>
          <p:cNvPr id="3" name="Text Placeholder 2">
            <a:extLst>
              <a:ext uri="{FF2B5EF4-FFF2-40B4-BE49-F238E27FC236}">
                <a16:creationId xmlns:a16="http://schemas.microsoft.com/office/drawing/2014/main" id="{D64A1DB2-EDF2-460D-85D2-54ADB0F09346}"/>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8CADF228-A9AC-4787-B5B7-3387E3B7CA69}"/>
              </a:ext>
            </a:extLst>
          </p:cNvPr>
          <p:cNvPicPr>
            <a:picLocks noChangeAspect="1"/>
          </p:cNvPicPr>
          <p:nvPr/>
        </p:nvPicPr>
        <p:blipFill>
          <a:blip r:embed="rId4"/>
          <a:stretch>
            <a:fillRect/>
          </a:stretch>
        </p:blipFill>
        <p:spPr>
          <a:xfrm>
            <a:off x="2724049" y="990905"/>
            <a:ext cx="4876190" cy="4876190"/>
          </a:xfrm>
          <a:prstGeom prst="rect">
            <a:avLst/>
          </a:prstGeom>
          <a:scene3d>
            <a:camera prst="isometricOffAxis1Left"/>
            <a:lightRig rig="threePt" dir="t"/>
          </a:scene3d>
        </p:spPr>
      </p:pic>
      <p:pic>
        <p:nvPicPr>
          <p:cNvPr id="7" name="Picture 6">
            <a:extLst>
              <a:ext uri="{FF2B5EF4-FFF2-40B4-BE49-F238E27FC236}">
                <a16:creationId xmlns:a16="http://schemas.microsoft.com/office/drawing/2014/main" id="{E487C85E-C139-4156-9CDE-98CED541E1D3}"/>
              </a:ext>
            </a:extLst>
          </p:cNvPr>
          <p:cNvPicPr>
            <a:picLocks noChangeAspect="1"/>
          </p:cNvPicPr>
          <p:nvPr/>
        </p:nvPicPr>
        <p:blipFill>
          <a:blip r:embed="rId5"/>
          <a:stretch>
            <a:fillRect/>
          </a:stretch>
        </p:blipFill>
        <p:spPr>
          <a:xfrm>
            <a:off x="1939860" y="3627449"/>
            <a:ext cx="1936771" cy="1936771"/>
          </a:xfrm>
          <a:prstGeom prst="rect">
            <a:avLst/>
          </a:prstGeom>
        </p:spPr>
      </p:pic>
    </p:spTree>
    <p:extLst>
      <p:ext uri="{BB962C8B-B14F-4D97-AF65-F5344CB8AC3E}">
        <p14:creationId xmlns:p14="http://schemas.microsoft.com/office/powerpoint/2010/main" val="22488726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F4CBF-EC32-47F8-84CC-C1BA6F56D00B}"/>
              </a:ext>
            </a:extLst>
          </p:cNvPr>
          <p:cNvSpPr>
            <a:spLocks noGrp="1"/>
          </p:cNvSpPr>
          <p:nvPr>
            <p:ph type="title"/>
          </p:nvPr>
        </p:nvSpPr>
        <p:spPr>
          <a:xfrm>
            <a:off x="838200" y="365126"/>
            <a:ext cx="10515600" cy="845840"/>
          </a:xfrm>
        </p:spPr>
        <p:txBody>
          <a:bodyPr/>
          <a:lstStyle/>
          <a:p>
            <a:r>
              <a:rPr lang="en-US" sz="2800" b="1" dirty="0">
                <a:solidFill>
                  <a:srgbClr val="0070C0"/>
                </a:solidFill>
              </a:rPr>
              <a:t>Entry Barrier for Others to Enter into the Market You Serve</a:t>
            </a:r>
            <a:endParaRPr lang="en-IN" sz="2800" dirty="0"/>
          </a:p>
        </p:txBody>
      </p:sp>
      <p:pic>
        <p:nvPicPr>
          <p:cNvPr id="6" name="Graphic 5">
            <a:extLst>
              <a:ext uri="{FF2B5EF4-FFF2-40B4-BE49-F238E27FC236}">
                <a16:creationId xmlns:a16="http://schemas.microsoft.com/office/drawing/2014/main" id="{56A16306-BE7E-45FB-800F-755E51760F8D}"/>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6753933" y="885319"/>
            <a:ext cx="4876800" cy="4876800"/>
          </a:xfrm>
          <a:prstGeom prst="rect">
            <a:avLst/>
          </a:prstGeom>
        </p:spPr>
      </p:pic>
      <p:sp>
        <p:nvSpPr>
          <p:cNvPr id="3" name="Text Placeholder 2">
            <a:extLst>
              <a:ext uri="{FF2B5EF4-FFF2-40B4-BE49-F238E27FC236}">
                <a16:creationId xmlns:a16="http://schemas.microsoft.com/office/drawing/2014/main" id="{D64A1DB2-EDF2-460D-85D2-54ADB0F09346}"/>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8CADF228-A9AC-4787-B5B7-3387E3B7CA69}"/>
              </a:ext>
            </a:extLst>
          </p:cNvPr>
          <p:cNvPicPr>
            <a:picLocks noChangeAspect="1"/>
          </p:cNvPicPr>
          <p:nvPr/>
        </p:nvPicPr>
        <p:blipFill>
          <a:blip r:embed="rId4"/>
          <a:stretch>
            <a:fillRect/>
          </a:stretch>
        </p:blipFill>
        <p:spPr>
          <a:xfrm>
            <a:off x="1965292" y="990905"/>
            <a:ext cx="4876190" cy="4876190"/>
          </a:xfrm>
          <a:prstGeom prst="rect">
            <a:avLst/>
          </a:prstGeom>
          <a:scene3d>
            <a:camera prst="isometricOffAxis1Left"/>
            <a:lightRig rig="threePt" dir="t"/>
          </a:scene3d>
        </p:spPr>
      </p:pic>
      <p:pic>
        <p:nvPicPr>
          <p:cNvPr id="8" name="Picture 2" descr="See the source image">
            <a:extLst>
              <a:ext uri="{FF2B5EF4-FFF2-40B4-BE49-F238E27FC236}">
                <a16:creationId xmlns:a16="http://schemas.microsoft.com/office/drawing/2014/main" id="{87F75FC5-3C18-4CFA-997B-FCCE087869A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5524955" y="2855129"/>
            <a:ext cx="1454994" cy="22923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F1048D9-CDC3-4400-BFB5-23D5BCEEC94C}"/>
              </a:ext>
            </a:extLst>
          </p:cNvPr>
          <p:cNvPicPr>
            <a:picLocks noChangeAspect="1"/>
          </p:cNvPicPr>
          <p:nvPr/>
        </p:nvPicPr>
        <p:blipFill>
          <a:blip r:embed="rId6"/>
          <a:stretch>
            <a:fillRect/>
          </a:stretch>
        </p:blipFill>
        <p:spPr>
          <a:xfrm>
            <a:off x="1151104" y="2855129"/>
            <a:ext cx="2625860" cy="2625860"/>
          </a:xfrm>
          <a:prstGeom prst="rect">
            <a:avLst/>
          </a:prstGeom>
          <a:scene3d>
            <a:camera prst="isometricOffAxis1Left"/>
            <a:lightRig rig="threePt" dir="t"/>
          </a:scene3d>
        </p:spPr>
      </p:pic>
    </p:spTree>
    <p:extLst>
      <p:ext uri="{BB962C8B-B14F-4D97-AF65-F5344CB8AC3E}">
        <p14:creationId xmlns:p14="http://schemas.microsoft.com/office/powerpoint/2010/main" val="203612066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AFB6E876435ED43AFB8AA2248BC650A" ma:contentTypeVersion="2" ma:contentTypeDescription="Create a new document." ma:contentTypeScope="" ma:versionID="01d51368a05ccc3d3312a79397be1cba">
  <xsd:schema xmlns:xsd="http://www.w3.org/2001/XMLSchema" xmlns:xs="http://www.w3.org/2001/XMLSchema" xmlns:p="http://schemas.microsoft.com/office/2006/metadata/properties" xmlns:ns2="4189cdde-1163-4dd8-9def-f39090821744" targetNamespace="http://schemas.microsoft.com/office/2006/metadata/properties" ma:root="true" ma:fieldsID="9c198185bc01979b91a10ccfa5813065" ns2:_="">
    <xsd:import namespace="4189cdde-1163-4dd8-9def-f3909082174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189cdde-1163-4dd8-9def-f3909082174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B89C761-9A5D-4A15-AE0F-6D2D8A3A664C}"/>
</file>

<file path=customXml/itemProps2.xml><?xml version="1.0" encoding="utf-8"?>
<ds:datastoreItem xmlns:ds="http://schemas.openxmlformats.org/officeDocument/2006/customXml" ds:itemID="{6800DDB3-41E8-49FA-8FF6-8A65254C25BF}"/>
</file>

<file path=customXml/itemProps3.xml><?xml version="1.0" encoding="utf-8"?>
<ds:datastoreItem xmlns:ds="http://schemas.openxmlformats.org/officeDocument/2006/customXml" ds:itemID="{BC75B5DC-9A1A-4B28-82F7-BCC0A5A63D82}"/>
</file>

<file path=docProps/app.xml><?xml version="1.0" encoding="utf-8"?>
<Properties xmlns="http://schemas.openxmlformats.org/officeDocument/2006/extended-properties" xmlns:vt="http://schemas.openxmlformats.org/officeDocument/2006/docPropsVTypes">
  <Template/>
  <TotalTime>4588</TotalTime>
  <Words>3386</Words>
  <Application>Microsoft Office PowerPoint</Application>
  <PresentationFormat>Widescreen</PresentationFormat>
  <Paragraphs>552</Paragraphs>
  <Slides>71</Slides>
  <Notes>29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71</vt:i4>
      </vt:variant>
    </vt:vector>
  </HeadingPairs>
  <TitlesOfParts>
    <vt:vector size="82" baseType="lpstr">
      <vt:lpstr>Arial</vt:lpstr>
      <vt:lpstr>Calibri</vt:lpstr>
      <vt:lpstr>Calibri Light</vt:lpstr>
      <vt:lpstr>Georgia</vt:lpstr>
      <vt:lpstr>Lato Black</vt:lpstr>
      <vt:lpstr>Lato Medium</vt:lpstr>
      <vt:lpstr>Noto Sans Symbols</vt:lpstr>
      <vt:lpstr>Rockwell</vt:lpstr>
      <vt:lpstr>Webdings</vt:lpstr>
      <vt:lpstr>Wingdings</vt:lpstr>
      <vt:lpstr>Office Theme</vt:lpstr>
      <vt:lpstr>Foundations of Entrepreneurship</vt:lpstr>
      <vt:lpstr>PowerPoint Presentation</vt:lpstr>
      <vt:lpstr>PowerPoint Presentation</vt:lpstr>
      <vt:lpstr>Competitive Advantage</vt:lpstr>
      <vt:lpstr>Drivers of Competitive Advantages of Business Model</vt:lpstr>
      <vt:lpstr>Entry barrier </vt:lpstr>
      <vt:lpstr>Entry barrier </vt:lpstr>
      <vt:lpstr>Entry Barrier for You to Enter into a Market /Industry</vt:lpstr>
      <vt:lpstr>Entry Barrier for Others to Enter into the Market You Serve</vt:lpstr>
      <vt:lpstr>Entry barrier – Moat</vt:lpstr>
      <vt:lpstr>Entry barrier – Moat</vt:lpstr>
      <vt:lpstr>Entry barrier – Moat</vt:lpstr>
      <vt:lpstr>Scalability</vt:lpstr>
      <vt:lpstr>Pricing power</vt:lpstr>
      <vt:lpstr>Example of Monopoly, Pricing Power, and Extreme Greed/ Notoriety</vt:lpstr>
      <vt:lpstr>PowerPoint Presentation</vt:lpstr>
      <vt:lpstr>Sustainability of Pricing Power</vt:lpstr>
      <vt:lpstr>PowerPoint Presentation</vt:lpstr>
      <vt:lpstr>Market Structure</vt:lpstr>
      <vt:lpstr>Market Types</vt:lpstr>
      <vt:lpstr>Drucker's Five Deadly Sins in Business</vt:lpstr>
      <vt:lpstr>Repeatability</vt:lpstr>
      <vt:lpstr>Easy product extension</vt:lpstr>
      <vt:lpstr>Core Competency</vt:lpstr>
      <vt:lpstr>Logistic Advantage</vt:lpstr>
      <vt:lpstr>Strong Brand Presence / Brand Loyalty</vt:lpstr>
      <vt:lpstr>More Strategies to Gain Competitive Advantages</vt:lpstr>
      <vt:lpstr>Product Differentiation</vt:lpstr>
      <vt:lpstr>Porter’s Five Forces Competition Model</vt:lpstr>
      <vt:lpstr>Porter’s Five Forces Competition Model</vt:lpstr>
      <vt:lpstr>Porter’s Five Forces Competition Model</vt:lpstr>
      <vt:lpstr>Porter’s Five Forces: The Horizontal Forces</vt:lpstr>
      <vt:lpstr>Porter’s Five Forces: The Vertical Forces</vt:lpstr>
      <vt:lpstr>PowerPoint Presentation</vt:lpstr>
      <vt:lpstr>Business Model &amp; Business Model Innovation (BMI)</vt:lpstr>
      <vt:lpstr>Business Model</vt:lpstr>
      <vt:lpstr>Innovation</vt:lpstr>
      <vt:lpstr>Necessity Is the Mother of All Innovations</vt:lpstr>
      <vt:lpstr>Business Model Innovation (BMI)</vt:lpstr>
      <vt:lpstr>PowerPoint Presentation</vt:lpstr>
      <vt:lpstr>Innovation Contexts </vt:lpstr>
      <vt:lpstr>Technology Innovation – Emerging Areas</vt:lpstr>
      <vt:lpstr>Business Model Innovation: Industrial Revolution - 4.0 </vt:lpstr>
      <vt:lpstr>Is Technology Innovation Different from BMI?</vt:lpstr>
      <vt:lpstr>“Get the business model wrong and there is no business” – Prof. David Teece, University of California, Burckley </vt:lpstr>
      <vt:lpstr>Business Model Innovators Outperform Competition in Terms of Operating Margin, Shareholders’ Return</vt:lpstr>
      <vt:lpstr>PowerPoint Presentation</vt:lpstr>
      <vt:lpstr>Management Innovation</vt:lpstr>
      <vt:lpstr>Management Innovation Example of Focused R&amp;D</vt:lpstr>
      <vt:lpstr>Management Innovation Example: Accounting &amp; Finance - DuPont</vt:lpstr>
      <vt:lpstr>BMI Example: Brand management - Procter &amp; Gamble</vt:lpstr>
      <vt:lpstr>Business Management Innovation Virtual office - Visa Inc.</vt:lpstr>
      <vt:lpstr>Open source: Linux</vt:lpstr>
      <vt:lpstr>Aggregator Uber</vt:lpstr>
      <vt:lpstr>Netflix</vt:lpstr>
      <vt:lpstr>iPod</vt:lpstr>
      <vt:lpstr>PowerPoint Presentation</vt:lpstr>
      <vt:lpstr>Innovation Lessons from Steve Jobs: The story of iPod</vt:lpstr>
      <vt:lpstr>PowerPoint Presentation</vt:lpstr>
      <vt:lpstr>Hindustan Unilever: BMI </vt:lpstr>
      <vt:lpstr>ZIPDIAL (zipdial)</vt:lpstr>
      <vt:lpstr>Novelty</vt:lpstr>
      <vt:lpstr>Goonj: A non-government organization (NGO)</vt:lpstr>
      <vt:lpstr>Interview Street</vt:lpstr>
      <vt:lpstr>Mitra Biotech</vt:lpstr>
      <vt:lpstr>Some Recent Disruption for BMI</vt:lpstr>
      <vt:lpstr>PowerPoint Presentation</vt:lpstr>
      <vt:lpstr>Why Do Companies Engage in BMI</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Foundations of Entrepreneurship</dc:title>
  <dc:creator>MANOJ MONDAL</dc:creator>
  <cp:lastModifiedBy>Prof. Manoj Mondal</cp:lastModifiedBy>
  <cp:revision>42</cp:revision>
  <dcterms:created xsi:type="dcterms:W3CDTF">2019-02-11T03:51:17Z</dcterms:created>
  <dcterms:modified xsi:type="dcterms:W3CDTF">2021-02-10T06:31:26Z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0x0101008AFB6E876435ED43AFB8AA2248BC650A</vt:lpwstr>
  </property>
</Properties>
</file>